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7.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8.xml" ContentType="application/vnd.openxmlformats-officedocument.presentationml.tags+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33"/>
  </p:notesMasterIdLst>
  <p:sldIdLst>
    <p:sldId id="513" r:id="rId2"/>
    <p:sldId id="1207" r:id="rId3"/>
    <p:sldId id="1206" r:id="rId4"/>
    <p:sldId id="1208" r:id="rId5"/>
    <p:sldId id="1297" r:id="rId6"/>
    <p:sldId id="1298" r:id="rId7"/>
    <p:sldId id="1300" r:id="rId8"/>
    <p:sldId id="1299" r:id="rId9"/>
    <p:sldId id="1301" r:id="rId10"/>
    <p:sldId id="1302" r:id="rId11"/>
    <p:sldId id="1303" r:id="rId12"/>
    <p:sldId id="1304" r:id="rId13"/>
    <p:sldId id="1255" r:id="rId14"/>
    <p:sldId id="1256" r:id="rId15"/>
    <p:sldId id="1317" r:id="rId16"/>
    <p:sldId id="1306" r:id="rId17"/>
    <p:sldId id="1307" r:id="rId18"/>
    <p:sldId id="1258" r:id="rId19"/>
    <p:sldId id="1310" r:id="rId20"/>
    <p:sldId id="1311" r:id="rId21"/>
    <p:sldId id="1312" r:id="rId22"/>
    <p:sldId id="1313" r:id="rId23"/>
    <p:sldId id="1259" r:id="rId24"/>
    <p:sldId id="1314" r:id="rId25"/>
    <p:sldId id="1315" r:id="rId26"/>
    <p:sldId id="1316" r:id="rId27"/>
    <p:sldId id="1318" r:id="rId28"/>
    <p:sldId id="1254" r:id="rId29"/>
    <p:sldId id="1250" r:id="rId30"/>
    <p:sldId id="1251" r:id="rId31"/>
    <p:sldId id="1253" r:id="rId32"/>
  </p:sldIdLst>
  <p:sldSz cx="9144000" cy="5143500" type="screen16x9"/>
  <p:notesSz cx="6858000" cy="9144000"/>
  <p:custDataLst>
    <p:tags r:id="rId34"/>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16" clrIdx="3"/>
  <p:cmAuthor id="4" name="jagibbon" initials="jmg" lastIdx="8" clrIdx="4"/>
  <p:cmAuthor id="5" name="Stephanie Harvey" initials="SH" lastIdx="2" clrIdx="5">
    <p:extLst>
      <p:ext uri="{19B8F6BF-5375-455C-9EA6-DF929625EA0E}">
        <p15:presenceInfo xmlns:p15="http://schemas.microsoft.com/office/powerpoint/2012/main" userId="Stephanie Harve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01" autoAdjust="0"/>
    <p:restoredTop sz="86667" autoAdjust="0"/>
  </p:normalViewPr>
  <p:slideViewPr>
    <p:cSldViewPr snapToGrid="0" showGuides="1">
      <p:cViewPr varScale="1">
        <p:scale>
          <a:sx n="77" d="100"/>
          <a:sy n="77" d="100"/>
        </p:scale>
        <p:origin x="804" y="52"/>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125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tiff>
</file>

<file path=ppt/media/image21.png>
</file>

<file path=ppt/media/image22.tiff>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2/21/2020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25478579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1874064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2251046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1826402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672203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4238253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9097063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5596925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11655789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2009021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39935676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12418211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20705398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26814696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26028046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2151392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7776408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13333393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3092312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874393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422010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20186732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2159652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13882764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31" r:id="rId13"/>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0.xml"/><Relationship Id="rId1" Type="http://schemas.openxmlformats.org/officeDocument/2006/relationships/tags" Target="../tags/tag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557379" cy="1666626"/>
          </a:xfrm>
        </p:spPr>
        <p:txBody>
          <a:bodyPr/>
          <a:lstStyle/>
          <a:p>
            <a:r>
              <a:rPr lang="en-US" dirty="0">
                <a:solidFill>
                  <a:schemeClr val="accent5">
                    <a:lumMod val="40000"/>
                    <a:lumOff val="60000"/>
                  </a:schemeClr>
                </a:solidFill>
              </a:rPr>
              <a:t>Chapter 20: Authenticating Wireless Clients</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469497" y="3809526"/>
            <a:ext cx="2897158" cy="902174"/>
          </a:xfrm>
        </p:spPr>
        <p:txBody>
          <a:bodyPr/>
          <a:lstStyle/>
          <a:p>
            <a:r>
              <a:rPr lang="en-US" dirty="0">
                <a:solidFill>
                  <a:schemeClr val="accent5">
                    <a:lumMod val="40000"/>
                    <a:lumOff val="60000"/>
                  </a:schemeClr>
                </a:solidFill>
              </a:rPr>
              <a:t>CCNP Enterprise: Core Networking</a:t>
            </a:r>
            <a:endParaRPr lang="en-US" dirty="0"/>
          </a:p>
          <a:p>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Authenticating with Pre-Shared Key</a:t>
            </a:r>
            <a:br>
              <a:rPr lang="en-US" dirty="0"/>
            </a:br>
            <a:r>
              <a:rPr lang="en-US" dirty="0"/>
              <a:t>Configuring PSK</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4634771" cy="3785652"/>
          </a:xfrm>
          <a:prstGeom prst="rect">
            <a:avLst/>
          </a:prstGeom>
          <a:noFill/>
        </p:spPr>
        <p:txBody>
          <a:bodyPr wrap="square" rtlCol="0">
            <a:spAutoFit/>
          </a:bodyPr>
          <a:lstStyle/>
          <a:p>
            <a:pPr eaLnBrk="0" hangingPunct="0"/>
            <a:r>
              <a:rPr lang="en-US" sz="1600" dirty="0">
                <a:solidFill>
                  <a:srgbClr val="000000"/>
                </a:solidFill>
              </a:rPr>
              <a:t>You can configure WPA2 or WPA3 personal mode and the pre-shared key with these steps: </a:t>
            </a:r>
          </a:p>
          <a:p>
            <a:pPr eaLnBrk="0" hangingPunct="0"/>
            <a:r>
              <a:rPr lang="en-US" sz="1600" b="1" dirty="0">
                <a:solidFill>
                  <a:srgbClr val="000000"/>
                </a:solidFill>
              </a:rPr>
              <a:t>Step 1</a:t>
            </a:r>
            <a:r>
              <a:rPr lang="en-US" sz="1600" dirty="0">
                <a:solidFill>
                  <a:srgbClr val="000000"/>
                </a:solidFill>
              </a:rPr>
              <a:t>. Navigate to WLANs, select Create New or select the WLAN ID of an existing WLAN to edit. Make sure the parameters on the General tab are set appropriately.</a:t>
            </a:r>
          </a:p>
          <a:p>
            <a:pPr eaLnBrk="0" hangingPunct="0"/>
            <a:r>
              <a:rPr lang="en-US" sz="1600" b="1" dirty="0">
                <a:solidFill>
                  <a:srgbClr val="000000"/>
                </a:solidFill>
              </a:rPr>
              <a:t>Step 2</a:t>
            </a:r>
            <a:r>
              <a:rPr lang="en-US" sz="1600" dirty="0">
                <a:solidFill>
                  <a:srgbClr val="000000"/>
                </a:solidFill>
              </a:rPr>
              <a:t>. Next, select the Security &gt; Layer 2 tab. In the Layer 2 Security drop-down menu, select the appropriate WPA version for the WLAN. In Figure 20-5, WPA+WPA2 has been selected for the WLAN named devices. </a:t>
            </a:r>
          </a:p>
          <a:p>
            <a:pPr eaLnBrk="0" hangingPunct="0"/>
            <a:r>
              <a:rPr lang="en-US" sz="1600" b="1" dirty="0">
                <a:solidFill>
                  <a:srgbClr val="000000"/>
                </a:solidFill>
              </a:rPr>
              <a:t>Step 3</a:t>
            </a:r>
            <a:r>
              <a:rPr lang="en-US" sz="1600" dirty="0">
                <a:solidFill>
                  <a:srgbClr val="000000"/>
                </a:solidFill>
              </a:rPr>
              <a:t>. Under WPA+WPA2 Parameters, the WPA version has been narrowed to only WPA2 by unchecking the box next to WPA and checking both WPA2 Policy and WPA2 Encryption AES.</a:t>
            </a:r>
          </a:p>
        </p:txBody>
      </p:sp>
      <p:pic>
        <p:nvPicPr>
          <p:cNvPr id="6" name="Picture 5">
            <a:extLst>
              <a:ext uri="{FF2B5EF4-FFF2-40B4-BE49-F238E27FC236}">
                <a16:creationId xmlns:a16="http://schemas.microsoft.com/office/drawing/2014/main" id="{7329328D-8802-2A4B-A896-DA34BBD76767}"/>
              </a:ext>
            </a:extLst>
          </p:cNvPr>
          <p:cNvPicPr>
            <a:picLocks noChangeAspect="1"/>
          </p:cNvPicPr>
          <p:nvPr/>
        </p:nvPicPr>
        <p:blipFill>
          <a:blip r:embed="rId3"/>
          <a:stretch>
            <a:fillRect/>
          </a:stretch>
        </p:blipFill>
        <p:spPr>
          <a:xfrm>
            <a:off x="4713316" y="865415"/>
            <a:ext cx="4286250" cy="3183800"/>
          </a:xfrm>
          <a:prstGeom prst="rect">
            <a:avLst/>
          </a:prstGeom>
        </p:spPr>
      </p:pic>
    </p:spTree>
    <p:extLst>
      <p:ext uri="{BB962C8B-B14F-4D97-AF65-F5344CB8AC3E}">
        <p14:creationId xmlns:p14="http://schemas.microsoft.com/office/powerpoint/2010/main" val="64626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4109760" cy="731837"/>
          </a:xfrm>
        </p:spPr>
        <p:txBody>
          <a:bodyPr/>
          <a:lstStyle/>
          <a:p>
            <a:r>
              <a:rPr lang="en-US" sz="1600" dirty="0"/>
              <a:t>Authenticating with Pre-Shared Key</a:t>
            </a:r>
            <a:br>
              <a:rPr lang="en-US" dirty="0"/>
            </a:br>
            <a:r>
              <a:rPr lang="en-US" dirty="0"/>
              <a:t>Verifying PSK</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3878313" cy="2062103"/>
          </a:xfrm>
          <a:prstGeom prst="rect">
            <a:avLst/>
          </a:prstGeom>
          <a:noFill/>
        </p:spPr>
        <p:txBody>
          <a:bodyPr wrap="square" rtlCol="0">
            <a:spAutoFit/>
          </a:bodyPr>
          <a:lstStyle/>
          <a:p>
            <a:pPr eaLnBrk="0" hangingPunct="0"/>
            <a:r>
              <a:rPr lang="en-US" sz="1600" dirty="0">
                <a:solidFill>
                  <a:srgbClr val="000000"/>
                </a:solidFill>
              </a:rPr>
              <a:t>You can verify the WLAN and its security settings from the WLANs &gt; Edit General tab, as shown in Figure 20-6 or from the list of WLANs, as shown in Figure 20-7. In both figures, the Security Policies field is shown as [WPA2][Auth(PSK)]. You can also verify that the WLAN status is enabled and active.</a:t>
            </a:r>
          </a:p>
        </p:txBody>
      </p:sp>
      <p:pic>
        <p:nvPicPr>
          <p:cNvPr id="6" name="Picture 5">
            <a:extLst>
              <a:ext uri="{FF2B5EF4-FFF2-40B4-BE49-F238E27FC236}">
                <a16:creationId xmlns:a16="http://schemas.microsoft.com/office/drawing/2014/main" id="{73EF15FE-2000-46A6-A0A7-3CF7BC6911E3}"/>
              </a:ext>
            </a:extLst>
          </p:cNvPr>
          <p:cNvPicPr>
            <a:picLocks noChangeAspect="1"/>
          </p:cNvPicPr>
          <p:nvPr/>
        </p:nvPicPr>
        <p:blipFill>
          <a:blip r:embed="rId3"/>
          <a:stretch>
            <a:fillRect/>
          </a:stretch>
        </p:blipFill>
        <p:spPr>
          <a:xfrm>
            <a:off x="4109760" y="498764"/>
            <a:ext cx="4892924" cy="2455570"/>
          </a:xfrm>
          <a:prstGeom prst="rect">
            <a:avLst/>
          </a:prstGeom>
        </p:spPr>
      </p:pic>
      <p:pic>
        <p:nvPicPr>
          <p:cNvPr id="7" name="Picture 6">
            <a:extLst>
              <a:ext uri="{FF2B5EF4-FFF2-40B4-BE49-F238E27FC236}">
                <a16:creationId xmlns:a16="http://schemas.microsoft.com/office/drawing/2014/main" id="{AC452448-CCA0-48F9-A446-18DF9B11D047}"/>
              </a:ext>
            </a:extLst>
          </p:cNvPr>
          <p:cNvPicPr>
            <a:picLocks noChangeAspect="1"/>
          </p:cNvPicPr>
          <p:nvPr/>
        </p:nvPicPr>
        <p:blipFill>
          <a:blip r:embed="rId4"/>
          <a:stretch>
            <a:fillRect/>
          </a:stretch>
        </p:blipFill>
        <p:spPr>
          <a:xfrm>
            <a:off x="507077" y="2954334"/>
            <a:ext cx="7730836" cy="1707034"/>
          </a:xfrm>
          <a:prstGeom prst="rect">
            <a:avLst/>
          </a:prstGeom>
        </p:spPr>
      </p:pic>
    </p:spTree>
    <p:extLst>
      <p:ext uri="{BB962C8B-B14F-4D97-AF65-F5344CB8AC3E}">
        <p14:creationId xmlns:p14="http://schemas.microsoft.com/office/powerpoint/2010/main" val="1677351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26024" y="258905"/>
            <a:ext cx="7598042" cy="1351755"/>
          </a:xfrm>
        </p:spPr>
        <p:txBody>
          <a:bodyPr/>
          <a:lstStyle/>
          <a:p>
            <a:r>
              <a:rPr lang="en-US" sz="4800" dirty="0">
                <a:solidFill>
                  <a:schemeClr val="accent5">
                    <a:lumMod val="40000"/>
                    <a:lumOff val="60000"/>
                  </a:schemeClr>
                </a:solidFill>
              </a:rPr>
              <a:t>Authenticating with EAP</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677265"/>
            <a:ext cx="8277832" cy="2554545"/>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Rather than build additional authentication methods into the 802.11 standard, Extensible Authentication Protocol (EAP) offers a more flexible and scalable authentication framework. </a:t>
            </a:r>
          </a:p>
          <a:p>
            <a:pPr marL="285750" indent="-285750">
              <a:buFont typeface="Arial" panose="020B0604020202020204" pitchFamily="34" charset="0"/>
              <a:buChar char="•"/>
            </a:pPr>
            <a:r>
              <a:rPr lang="en-US" sz="1600" dirty="0">
                <a:solidFill>
                  <a:schemeClr val="accent5">
                    <a:lumMod val="40000"/>
                    <a:lumOff val="60000"/>
                  </a:schemeClr>
                </a:solidFill>
              </a:rPr>
              <a:t>EAP is extensible and does not consist of any one authentication method. Instead, EAP defines a set of common functions that actual authentication methods can use to authenticate users.</a:t>
            </a:r>
          </a:p>
          <a:p>
            <a:pPr marL="285750" indent="-285750">
              <a:buFont typeface="Arial" panose="020B0604020202020204" pitchFamily="34" charset="0"/>
              <a:buChar char="•"/>
            </a:pPr>
            <a:r>
              <a:rPr lang="en-US" sz="1600" dirty="0">
                <a:solidFill>
                  <a:schemeClr val="accent5">
                    <a:lumMod val="40000"/>
                    <a:lumOff val="60000"/>
                  </a:schemeClr>
                </a:solidFill>
              </a:rPr>
              <a:t>It can integrate with the IEEE 802.1x port-based access control standard. When 802.1x is enabled, it limits access to a network medium until a client authenticates. This means that a wireless client might be able to associate with an AP but will not be able to pass data to any other part of the network until it successfully authenticates.</a:t>
            </a:r>
          </a:p>
        </p:txBody>
      </p:sp>
    </p:spTree>
    <p:custDataLst>
      <p:tags r:id="rId1"/>
    </p:custDataLst>
    <p:extLst>
      <p:ext uri="{BB962C8B-B14F-4D97-AF65-F5344CB8AC3E}">
        <p14:creationId xmlns:p14="http://schemas.microsoft.com/office/powerpoint/2010/main" val="3304464745"/>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Authenticating with EAP</a:t>
            </a:r>
            <a:br>
              <a:rPr lang="en-US" dirty="0"/>
            </a:br>
            <a:r>
              <a:rPr lang="en-US" sz="2400" dirty="0"/>
              <a:t>802.1x Client Authentication Roles</a:t>
            </a:r>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8932451" cy="1077218"/>
          </a:xfrm>
          <a:prstGeom prst="rect">
            <a:avLst/>
          </a:prstGeom>
          <a:noFill/>
        </p:spPr>
        <p:txBody>
          <a:bodyPr wrap="square" rtlCol="0">
            <a:spAutoFit/>
          </a:bodyPr>
          <a:lstStyle/>
          <a:p>
            <a:pPr eaLnBrk="0" hangingPunct="0"/>
            <a:r>
              <a:rPr lang="en-US" sz="1600" dirty="0">
                <a:solidFill>
                  <a:srgbClr val="000000"/>
                </a:solidFill>
              </a:rPr>
              <a:t>With Open Authentication and PSK authentication, wireless clients are authenticated locally at the AP without further intervention. The scenario changes with 802.1x; the client uses Open Authentication to associate with the AP, and then the actual client authentication process occurs at a dedicated authentication server. </a:t>
            </a:r>
            <a:endParaRPr lang="en-US" dirty="0">
              <a:solidFill>
                <a:srgbClr val="000000"/>
              </a:solidFill>
            </a:endParaRPr>
          </a:p>
        </p:txBody>
      </p:sp>
      <p:sp>
        <p:nvSpPr>
          <p:cNvPr id="7" name="Rectangle 6">
            <a:extLst>
              <a:ext uri="{FF2B5EF4-FFF2-40B4-BE49-F238E27FC236}">
                <a16:creationId xmlns:a16="http://schemas.microsoft.com/office/drawing/2014/main" id="{F84B8557-B1A5-4CEB-9B0C-19EE2C9DA64B}"/>
              </a:ext>
            </a:extLst>
          </p:cNvPr>
          <p:cNvSpPr/>
          <p:nvPr/>
        </p:nvSpPr>
        <p:spPr>
          <a:xfrm>
            <a:off x="78545" y="1876965"/>
            <a:ext cx="4655127" cy="2862322"/>
          </a:xfrm>
          <a:prstGeom prst="rect">
            <a:avLst/>
          </a:prstGeom>
        </p:spPr>
        <p:txBody>
          <a:bodyPr wrap="square">
            <a:spAutoFit/>
          </a:bodyPr>
          <a:lstStyle/>
          <a:p>
            <a:pPr eaLnBrk="0" hangingPunct="0"/>
            <a:r>
              <a:rPr lang="en-US" sz="1500" dirty="0">
                <a:solidFill>
                  <a:srgbClr val="000000"/>
                </a:solidFill>
              </a:rPr>
              <a:t>Figure 20-8 shows the three-party 802.1x arrangement, which consists of the following entities:</a:t>
            </a:r>
          </a:p>
          <a:p>
            <a:pPr marL="285750" indent="-285750" eaLnBrk="0" hangingPunct="0">
              <a:buFont typeface="Arial" panose="020B0604020202020204" pitchFamily="34" charset="0"/>
              <a:buChar char="•"/>
            </a:pPr>
            <a:r>
              <a:rPr lang="en-US" sz="1500" b="1" dirty="0">
                <a:solidFill>
                  <a:srgbClr val="000000"/>
                </a:solidFill>
              </a:rPr>
              <a:t>Supplicant -</a:t>
            </a:r>
            <a:r>
              <a:rPr lang="en-US" sz="1500" dirty="0">
                <a:solidFill>
                  <a:srgbClr val="000000"/>
                </a:solidFill>
              </a:rPr>
              <a:t> The client device that is requesting access.</a:t>
            </a:r>
          </a:p>
          <a:p>
            <a:pPr marL="285750" indent="-285750" eaLnBrk="0" hangingPunct="0">
              <a:buFont typeface="Arial" panose="020B0604020202020204" pitchFamily="34" charset="0"/>
              <a:buChar char="•"/>
            </a:pPr>
            <a:r>
              <a:rPr lang="en-US" sz="1500" b="1" dirty="0">
                <a:solidFill>
                  <a:srgbClr val="000000"/>
                </a:solidFill>
              </a:rPr>
              <a:t>Authenticator -</a:t>
            </a:r>
            <a:r>
              <a:rPr lang="en-US" sz="1500" dirty="0">
                <a:solidFill>
                  <a:srgbClr val="000000"/>
                </a:solidFill>
              </a:rPr>
              <a:t> The network device that provides access to the network (usually a wireless LAN controller [WLC]).</a:t>
            </a:r>
          </a:p>
          <a:p>
            <a:pPr marL="285750" indent="-285750" eaLnBrk="0" hangingPunct="0">
              <a:buFont typeface="Arial" panose="020B0604020202020204" pitchFamily="34" charset="0"/>
              <a:buChar char="•"/>
            </a:pPr>
            <a:r>
              <a:rPr lang="en-US" sz="1500" b="1" dirty="0">
                <a:solidFill>
                  <a:srgbClr val="000000"/>
                </a:solidFill>
              </a:rPr>
              <a:t>Authentication server (AS) - </a:t>
            </a:r>
            <a:r>
              <a:rPr lang="en-US" sz="1500" dirty="0">
                <a:solidFill>
                  <a:srgbClr val="000000"/>
                </a:solidFill>
              </a:rPr>
              <a:t>The device that takes user or client credentials and permits or denies network access based on a user database and policies (usually a RADIUS server).</a:t>
            </a:r>
          </a:p>
        </p:txBody>
      </p:sp>
      <p:sp>
        <p:nvSpPr>
          <p:cNvPr id="8" name="Rectangle 7">
            <a:extLst>
              <a:ext uri="{FF2B5EF4-FFF2-40B4-BE49-F238E27FC236}">
                <a16:creationId xmlns:a16="http://schemas.microsoft.com/office/drawing/2014/main" id="{1BCCDA2B-EB4C-4992-9BD9-3D1CC49C0B35}"/>
              </a:ext>
            </a:extLst>
          </p:cNvPr>
          <p:cNvSpPr/>
          <p:nvPr/>
        </p:nvSpPr>
        <p:spPr>
          <a:xfrm>
            <a:off x="4733672" y="3788849"/>
            <a:ext cx="4410328" cy="954107"/>
          </a:xfrm>
          <a:prstGeom prst="rect">
            <a:avLst/>
          </a:prstGeom>
        </p:spPr>
        <p:txBody>
          <a:bodyPr wrap="square">
            <a:spAutoFit/>
          </a:bodyPr>
          <a:lstStyle/>
          <a:p>
            <a:r>
              <a:rPr lang="en-US" sz="1400" dirty="0">
                <a:solidFill>
                  <a:srgbClr val="000000"/>
                </a:solidFill>
              </a:rPr>
              <a:t>The controller becomes a middleman in the client authentication process, controlling user access with 802.1x and communicating with the authentication server using the EAP framework.</a:t>
            </a:r>
          </a:p>
        </p:txBody>
      </p:sp>
      <p:pic>
        <p:nvPicPr>
          <p:cNvPr id="6" name="Picture 5">
            <a:extLst>
              <a:ext uri="{FF2B5EF4-FFF2-40B4-BE49-F238E27FC236}">
                <a16:creationId xmlns:a16="http://schemas.microsoft.com/office/drawing/2014/main" id="{36914618-C9F3-4270-ACD6-E90AA6FB3166}"/>
              </a:ext>
            </a:extLst>
          </p:cNvPr>
          <p:cNvPicPr>
            <a:picLocks noChangeAspect="1"/>
          </p:cNvPicPr>
          <p:nvPr/>
        </p:nvPicPr>
        <p:blipFill>
          <a:blip r:embed="rId3"/>
          <a:stretch>
            <a:fillRect/>
          </a:stretch>
        </p:blipFill>
        <p:spPr>
          <a:xfrm>
            <a:off x="4798308" y="1973614"/>
            <a:ext cx="4148051" cy="1815235"/>
          </a:xfrm>
          <a:prstGeom prst="rect">
            <a:avLst/>
          </a:prstGeom>
        </p:spPr>
      </p:pic>
    </p:spTree>
    <p:extLst>
      <p:ext uri="{BB962C8B-B14F-4D97-AF65-F5344CB8AC3E}">
        <p14:creationId xmlns:p14="http://schemas.microsoft.com/office/powerpoint/2010/main" val="3204198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21885" y="57722"/>
            <a:ext cx="8345488" cy="731837"/>
          </a:xfrm>
        </p:spPr>
        <p:txBody>
          <a:bodyPr/>
          <a:lstStyle/>
          <a:p>
            <a:r>
              <a:rPr lang="en-US" sz="1600" dirty="0"/>
              <a:t>Authenticating with EAP</a:t>
            </a:r>
            <a:br>
              <a:rPr lang="en-US" dirty="0"/>
            </a:br>
            <a:r>
              <a:rPr lang="en-US" sz="2400" dirty="0"/>
              <a:t>Configuring EAP-Based Authentication with External RADIUS Servers </a:t>
            </a:r>
          </a:p>
        </p:txBody>
      </p:sp>
      <p:sp>
        <p:nvSpPr>
          <p:cNvPr id="10" name="Rectangle 9">
            <a:extLst>
              <a:ext uri="{FF2B5EF4-FFF2-40B4-BE49-F238E27FC236}">
                <a16:creationId xmlns:a16="http://schemas.microsoft.com/office/drawing/2014/main" id="{D13D4B08-938F-477D-90D0-8D2953762295}"/>
              </a:ext>
            </a:extLst>
          </p:cNvPr>
          <p:cNvSpPr/>
          <p:nvPr/>
        </p:nvSpPr>
        <p:spPr>
          <a:xfrm>
            <a:off x="145142" y="904615"/>
            <a:ext cx="3953033" cy="4031873"/>
          </a:xfrm>
          <a:prstGeom prst="rect">
            <a:avLst/>
          </a:prstGeom>
        </p:spPr>
        <p:txBody>
          <a:bodyPr wrap="square">
            <a:spAutoFit/>
          </a:bodyPr>
          <a:lstStyle/>
          <a:p>
            <a:r>
              <a:rPr lang="en-US" sz="1600" dirty="0">
                <a:solidFill>
                  <a:srgbClr val="000000"/>
                </a:solidFill>
              </a:rPr>
              <a:t>Cisco WLCs can use either external RADIUS servers located somewhere on the wired network or a local EAP server located on the WLC. </a:t>
            </a:r>
          </a:p>
          <a:p>
            <a:r>
              <a:rPr lang="en-US" sz="1600" dirty="0">
                <a:solidFill>
                  <a:srgbClr val="000000"/>
                </a:solidFill>
              </a:rPr>
              <a:t>You should begin by configuring one or more external RADIUS servers on the controller. Navigate to Security &gt; AAA &gt; RADIUS &gt; Authentication. </a:t>
            </a:r>
          </a:p>
          <a:p>
            <a:pPr marL="285750" indent="-285750">
              <a:buFont typeface="Arial" panose="020B0604020202020204" pitchFamily="34" charset="0"/>
              <a:buChar char="•"/>
            </a:pPr>
            <a:r>
              <a:rPr lang="en-US" sz="1600" dirty="0">
                <a:solidFill>
                  <a:srgbClr val="000000"/>
                </a:solidFill>
              </a:rPr>
              <a:t>Click the New button to define a new server or select the Server Index number to edit an existing server definition.</a:t>
            </a:r>
          </a:p>
          <a:p>
            <a:pPr marL="285750" indent="-285750">
              <a:buFont typeface="Arial" panose="020B0604020202020204" pitchFamily="34" charset="0"/>
              <a:buChar char="•"/>
            </a:pPr>
            <a:r>
              <a:rPr lang="en-US" sz="1600" dirty="0">
                <a:solidFill>
                  <a:srgbClr val="000000"/>
                </a:solidFill>
              </a:rPr>
              <a:t>Enter the server’s IP address and the shared secret key that the controller will use to communicate with the server. </a:t>
            </a:r>
          </a:p>
        </p:txBody>
      </p:sp>
      <p:pic>
        <p:nvPicPr>
          <p:cNvPr id="2" name="Picture 1">
            <a:extLst>
              <a:ext uri="{FF2B5EF4-FFF2-40B4-BE49-F238E27FC236}">
                <a16:creationId xmlns:a16="http://schemas.microsoft.com/office/drawing/2014/main" id="{D89B9011-790E-9F4E-9119-940A0688E75E}"/>
              </a:ext>
            </a:extLst>
          </p:cNvPr>
          <p:cNvPicPr>
            <a:picLocks noChangeAspect="1"/>
          </p:cNvPicPr>
          <p:nvPr/>
        </p:nvPicPr>
        <p:blipFill>
          <a:blip r:embed="rId3"/>
          <a:stretch>
            <a:fillRect/>
          </a:stretch>
        </p:blipFill>
        <p:spPr>
          <a:xfrm>
            <a:off x="4194629" y="1220058"/>
            <a:ext cx="4804229" cy="2846951"/>
          </a:xfrm>
          <a:prstGeom prst="rect">
            <a:avLst/>
          </a:prstGeom>
        </p:spPr>
      </p:pic>
    </p:spTree>
    <p:extLst>
      <p:ext uri="{BB962C8B-B14F-4D97-AF65-F5344CB8AC3E}">
        <p14:creationId xmlns:p14="http://schemas.microsoft.com/office/powerpoint/2010/main" val="205207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41316"/>
            <a:ext cx="8345488" cy="731837"/>
          </a:xfrm>
        </p:spPr>
        <p:txBody>
          <a:bodyPr/>
          <a:lstStyle/>
          <a:p>
            <a:r>
              <a:rPr lang="en-US" sz="1600" dirty="0"/>
              <a:t>Authenticating with EAP</a:t>
            </a:r>
            <a:br>
              <a:rPr lang="en-US" dirty="0"/>
            </a:br>
            <a:r>
              <a:rPr lang="en-US" sz="2400" dirty="0"/>
              <a:t>Configuring EAP-Based Authentication with External RADIUS Servers (Cont.)</a:t>
            </a:r>
          </a:p>
        </p:txBody>
      </p:sp>
      <p:sp>
        <p:nvSpPr>
          <p:cNvPr id="10" name="Rectangle 9">
            <a:extLst>
              <a:ext uri="{FF2B5EF4-FFF2-40B4-BE49-F238E27FC236}">
                <a16:creationId xmlns:a16="http://schemas.microsoft.com/office/drawing/2014/main" id="{D13D4B08-938F-477D-90D0-8D2953762295}"/>
              </a:ext>
            </a:extLst>
          </p:cNvPr>
          <p:cNvSpPr/>
          <p:nvPr/>
        </p:nvSpPr>
        <p:spPr>
          <a:xfrm>
            <a:off x="241596" y="1076491"/>
            <a:ext cx="3953033" cy="3416320"/>
          </a:xfrm>
          <a:prstGeom prst="rect">
            <a:avLst/>
          </a:prstGeom>
        </p:spPr>
        <p:txBody>
          <a:bodyPr wrap="square">
            <a:spAutoFit/>
          </a:bodyPr>
          <a:lstStyle/>
          <a:p>
            <a:pPr marL="285750" indent="-285750">
              <a:buFont typeface="Arial" panose="020B0604020202020204" pitchFamily="34" charset="0"/>
              <a:buChar char="•"/>
            </a:pPr>
            <a:r>
              <a:rPr lang="en-US" dirty="0">
                <a:solidFill>
                  <a:srgbClr val="000000"/>
                </a:solidFill>
              </a:rPr>
              <a:t>Make sure that the RADIUS port number is correct.</a:t>
            </a:r>
          </a:p>
          <a:p>
            <a:pPr marL="285750" indent="-285750">
              <a:buFont typeface="Arial" panose="020B0604020202020204" pitchFamily="34" charset="0"/>
              <a:buChar char="•"/>
            </a:pPr>
            <a:r>
              <a:rPr lang="en-US" dirty="0">
                <a:solidFill>
                  <a:srgbClr val="000000"/>
                </a:solidFill>
              </a:rPr>
              <a:t>The server status should be Enabled, as selected from the drop-down menu. You can disable a server to take it out of service if needed.</a:t>
            </a:r>
          </a:p>
          <a:p>
            <a:pPr marL="285750" indent="-285750">
              <a:buFont typeface="Arial" panose="020B0604020202020204" pitchFamily="34" charset="0"/>
              <a:buChar char="•"/>
            </a:pPr>
            <a:r>
              <a:rPr lang="en-US" dirty="0">
                <a:solidFill>
                  <a:srgbClr val="000000"/>
                </a:solidFill>
              </a:rPr>
              <a:t>To authenticate wireless clients, check the Enable box next to Network User. Click the Apply button to apply the new settings.</a:t>
            </a:r>
          </a:p>
          <a:p>
            <a:endParaRPr lang="en-US" dirty="0">
              <a:solidFill>
                <a:srgbClr val="000000"/>
              </a:solidFill>
            </a:endParaRPr>
          </a:p>
        </p:txBody>
      </p:sp>
      <p:pic>
        <p:nvPicPr>
          <p:cNvPr id="2" name="Picture 1">
            <a:extLst>
              <a:ext uri="{FF2B5EF4-FFF2-40B4-BE49-F238E27FC236}">
                <a16:creationId xmlns:a16="http://schemas.microsoft.com/office/drawing/2014/main" id="{D89B9011-790E-9F4E-9119-940A0688E75E}"/>
              </a:ext>
            </a:extLst>
          </p:cNvPr>
          <p:cNvPicPr>
            <a:picLocks noChangeAspect="1"/>
          </p:cNvPicPr>
          <p:nvPr/>
        </p:nvPicPr>
        <p:blipFill>
          <a:blip r:embed="rId3"/>
          <a:stretch>
            <a:fillRect/>
          </a:stretch>
        </p:blipFill>
        <p:spPr>
          <a:xfrm>
            <a:off x="4194629" y="1220058"/>
            <a:ext cx="4804229" cy="2846951"/>
          </a:xfrm>
          <a:prstGeom prst="rect">
            <a:avLst/>
          </a:prstGeom>
        </p:spPr>
      </p:pic>
    </p:spTree>
    <p:extLst>
      <p:ext uri="{BB962C8B-B14F-4D97-AF65-F5344CB8AC3E}">
        <p14:creationId xmlns:p14="http://schemas.microsoft.com/office/powerpoint/2010/main" val="272950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41316"/>
            <a:ext cx="8345488" cy="731837"/>
          </a:xfrm>
        </p:spPr>
        <p:txBody>
          <a:bodyPr/>
          <a:lstStyle/>
          <a:p>
            <a:r>
              <a:rPr lang="en-US" sz="1600" dirty="0"/>
              <a:t>Authenticating with EAP</a:t>
            </a:r>
            <a:br>
              <a:rPr lang="en-US" dirty="0"/>
            </a:br>
            <a:r>
              <a:rPr lang="en-US" sz="2400" dirty="0"/>
              <a:t>Configuring EAP-Based Authentication with External RADIUS Servers (Cont.)</a:t>
            </a:r>
          </a:p>
        </p:txBody>
      </p:sp>
      <p:sp>
        <p:nvSpPr>
          <p:cNvPr id="2" name="Rectangle 1">
            <a:extLst>
              <a:ext uri="{FF2B5EF4-FFF2-40B4-BE49-F238E27FC236}">
                <a16:creationId xmlns:a16="http://schemas.microsoft.com/office/drawing/2014/main" id="{6EF1D6C8-C894-4E9D-91A7-A2C13352AF5E}"/>
              </a:ext>
            </a:extLst>
          </p:cNvPr>
          <p:cNvSpPr/>
          <p:nvPr/>
        </p:nvSpPr>
        <p:spPr>
          <a:xfrm>
            <a:off x="124692" y="952490"/>
            <a:ext cx="2984268" cy="2862322"/>
          </a:xfrm>
          <a:prstGeom prst="rect">
            <a:avLst/>
          </a:prstGeom>
        </p:spPr>
        <p:txBody>
          <a:bodyPr wrap="square">
            <a:spAutoFit/>
          </a:bodyPr>
          <a:lstStyle/>
          <a:p>
            <a:r>
              <a:rPr lang="en-US" dirty="0">
                <a:solidFill>
                  <a:srgbClr val="000000"/>
                </a:solidFill>
              </a:rPr>
              <a:t>Next, you need to enable 802.1x authentication on the WLAN. Navigate to WLANs and select a new or existing WLAN to edit. </a:t>
            </a:r>
          </a:p>
          <a:p>
            <a:endParaRPr lang="en-US" dirty="0">
              <a:solidFill>
                <a:srgbClr val="000000"/>
              </a:solidFill>
            </a:endParaRPr>
          </a:p>
          <a:p>
            <a:r>
              <a:rPr lang="en-US" dirty="0">
                <a:solidFill>
                  <a:srgbClr val="000000"/>
                </a:solidFill>
              </a:rPr>
              <a:t>Figure 20-10 illustrates the settings that are needed on the WLAN named staff_eap.</a:t>
            </a:r>
          </a:p>
        </p:txBody>
      </p:sp>
      <p:pic>
        <p:nvPicPr>
          <p:cNvPr id="4" name="Picture 3">
            <a:extLst>
              <a:ext uri="{FF2B5EF4-FFF2-40B4-BE49-F238E27FC236}">
                <a16:creationId xmlns:a16="http://schemas.microsoft.com/office/drawing/2014/main" id="{D23883E1-6634-4D0D-9667-D28530914F1A}"/>
              </a:ext>
            </a:extLst>
          </p:cNvPr>
          <p:cNvPicPr>
            <a:picLocks noChangeAspect="1"/>
          </p:cNvPicPr>
          <p:nvPr/>
        </p:nvPicPr>
        <p:blipFill>
          <a:blip r:embed="rId3"/>
          <a:stretch>
            <a:fillRect/>
          </a:stretch>
        </p:blipFill>
        <p:spPr>
          <a:xfrm>
            <a:off x="3317313" y="952490"/>
            <a:ext cx="5352862" cy="3680618"/>
          </a:xfrm>
          <a:prstGeom prst="rect">
            <a:avLst/>
          </a:prstGeom>
        </p:spPr>
      </p:pic>
    </p:spTree>
    <p:extLst>
      <p:ext uri="{BB962C8B-B14F-4D97-AF65-F5344CB8AC3E}">
        <p14:creationId xmlns:p14="http://schemas.microsoft.com/office/powerpoint/2010/main" val="150894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41316"/>
            <a:ext cx="8345488" cy="731837"/>
          </a:xfrm>
        </p:spPr>
        <p:txBody>
          <a:bodyPr/>
          <a:lstStyle/>
          <a:p>
            <a:r>
              <a:rPr lang="en-US" sz="1600" dirty="0"/>
              <a:t>Authenticating with EAP</a:t>
            </a:r>
            <a:br>
              <a:rPr lang="en-US" dirty="0"/>
            </a:br>
            <a:r>
              <a:rPr lang="en-US" sz="2400" dirty="0"/>
              <a:t>Configuring EAP-Based Authentication with External RADIUS Servers (Cont.)</a:t>
            </a:r>
          </a:p>
        </p:txBody>
      </p:sp>
      <p:sp>
        <p:nvSpPr>
          <p:cNvPr id="2" name="Rectangle 1">
            <a:extLst>
              <a:ext uri="{FF2B5EF4-FFF2-40B4-BE49-F238E27FC236}">
                <a16:creationId xmlns:a16="http://schemas.microsoft.com/office/drawing/2014/main" id="{6EF1D6C8-C894-4E9D-91A7-A2C13352AF5E}"/>
              </a:ext>
            </a:extLst>
          </p:cNvPr>
          <p:cNvSpPr/>
          <p:nvPr/>
        </p:nvSpPr>
        <p:spPr>
          <a:xfrm>
            <a:off x="124692" y="952490"/>
            <a:ext cx="2984268" cy="3693319"/>
          </a:xfrm>
          <a:prstGeom prst="rect">
            <a:avLst/>
          </a:prstGeom>
        </p:spPr>
        <p:txBody>
          <a:bodyPr wrap="square">
            <a:spAutoFit/>
          </a:bodyPr>
          <a:lstStyle/>
          <a:p>
            <a:r>
              <a:rPr lang="en-US" dirty="0">
                <a:solidFill>
                  <a:srgbClr val="000000"/>
                </a:solidFill>
              </a:rPr>
              <a:t>By default, a controller uses the global list of RADIUS servers in the order you have defined under Security &gt; AAA &gt; RADIUS &gt; Authentication.</a:t>
            </a:r>
          </a:p>
          <a:p>
            <a:endParaRPr lang="en-US" dirty="0">
              <a:solidFill>
                <a:srgbClr val="000000"/>
              </a:solidFill>
            </a:endParaRPr>
          </a:p>
          <a:p>
            <a:r>
              <a:rPr lang="en-US" dirty="0">
                <a:solidFill>
                  <a:srgbClr val="000000"/>
                </a:solidFill>
              </a:rPr>
              <a:t>You can override that list on the AAA Servers tab, where you can define which RADIUS servers will be used for 802.1x authentication. </a:t>
            </a:r>
          </a:p>
        </p:txBody>
      </p:sp>
      <p:pic>
        <p:nvPicPr>
          <p:cNvPr id="5" name="Picture 4">
            <a:extLst>
              <a:ext uri="{FF2B5EF4-FFF2-40B4-BE49-F238E27FC236}">
                <a16:creationId xmlns:a16="http://schemas.microsoft.com/office/drawing/2014/main" id="{AC918BBC-6B6C-440D-8023-AE8115D064CE}"/>
              </a:ext>
            </a:extLst>
          </p:cNvPr>
          <p:cNvPicPr>
            <a:picLocks noChangeAspect="1"/>
          </p:cNvPicPr>
          <p:nvPr/>
        </p:nvPicPr>
        <p:blipFill>
          <a:blip r:embed="rId3"/>
          <a:stretch>
            <a:fillRect/>
          </a:stretch>
        </p:blipFill>
        <p:spPr>
          <a:xfrm>
            <a:off x="3166658" y="1123736"/>
            <a:ext cx="5660967" cy="3073828"/>
          </a:xfrm>
          <a:prstGeom prst="rect">
            <a:avLst/>
          </a:prstGeom>
        </p:spPr>
      </p:pic>
    </p:spTree>
    <p:extLst>
      <p:ext uri="{BB962C8B-B14F-4D97-AF65-F5344CB8AC3E}">
        <p14:creationId xmlns:p14="http://schemas.microsoft.com/office/powerpoint/2010/main" val="265930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EAP</a:t>
            </a:r>
            <a:br>
              <a:rPr lang="en-US" dirty="0"/>
            </a:br>
            <a:r>
              <a:rPr lang="en-US" sz="2400" dirty="0"/>
              <a:t>Configuring EAP-Based Authentication with Local EAP</a:t>
            </a:r>
          </a:p>
        </p:txBody>
      </p:sp>
      <p:sp>
        <p:nvSpPr>
          <p:cNvPr id="10" name="Rectangle 9">
            <a:extLst>
              <a:ext uri="{FF2B5EF4-FFF2-40B4-BE49-F238E27FC236}">
                <a16:creationId xmlns:a16="http://schemas.microsoft.com/office/drawing/2014/main" id="{FD097616-C743-4110-9077-5D9A718DB21C}"/>
              </a:ext>
            </a:extLst>
          </p:cNvPr>
          <p:cNvSpPr/>
          <p:nvPr/>
        </p:nvSpPr>
        <p:spPr>
          <a:xfrm>
            <a:off x="222720" y="731837"/>
            <a:ext cx="3101052" cy="4016484"/>
          </a:xfrm>
          <a:prstGeom prst="rect">
            <a:avLst/>
          </a:prstGeom>
        </p:spPr>
        <p:txBody>
          <a:bodyPr wrap="square">
            <a:spAutoFit/>
          </a:bodyPr>
          <a:lstStyle/>
          <a:p>
            <a:pPr marL="285750" indent="-285750">
              <a:buFont typeface="Arial" panose="020B0604020202020204" pitchFamily="34" charset="0"/>
              <a:buChar char="•"/>
            </a:pPr>
            <a:r>
              <a:rPr lang="en-US" sz="1500" dirty="0">
                <a:solidFill>
                  <a:srgbClr val="000000"/>
                </a:solidFill>
              </a:rPr>
              <a:t>If your environment is small or you do not have a RADIUS server in production, you can use an authentication server that is built in to the WLC. This is called Local EAP, and it supports LEAP, EAP-FAST, PEAP, and EAP-TLS.</a:t>
            </a:r>
          </a:p>
          <a:p>
            <a:pPr marL="285750" indent="-285750">
              <a:buFont typeface="Arial" panose="020B0604020202020204" pitchFamily="34" charset="0"/>
              <a:buChar char="•"/>
            </a:pPr>
            <a:r>
              <a:rPr lang="en-US" sz="1500" dirty="0">
                <a:solidFill>
                  <a:srgbClr val="000000"/>
                </a:solidFill>
              </a:rPr>
              <a:t>Define and enable the local EAP service on the controller. Navigate to Security &gt; Local EAP &gt; Profiles and click the New button. Enter a name for the Local EAP profile, which will be used to define the authentication server methods. </a:t>
            </a:r>
          </a:p>
          <a:p>
            <a:pPr marL="285750" indent="-285750">
              <a:buFont typeface="Arial" panose="020B0604020202020204" pitchFamily="34" charset="0"/>
              <a:buChar char="•"/>
            </a:pPr>
            <a:endParaRPr lang="en-US" sz="1500" dirty="0">
              <a:solidFill>
                <a:srgbClr val="000000"/>
              </a:solidFill>
            </a:endParaRPr>
          </a:p>
        </p:txBody>
      </p:sp>
      <p:sp>
        <p:nvSpPr>
          <p:cNvPr id="4" name="TextBox 3">
            <a:extLst>
              <a:ext uri="{FF2B5EF4-FFF2-40B4-BE49-F238E27FC236}">
                <a16:creationId xmlns:a16="http://schemas.microsoft.com/office/drawing/2014/main" id="{1A7721AC-CF5E-45D6-83AB-CD07348B53D3}"/>
              </a:ext>
            </a:extLst>
          </p:cNvPr>
          <p:cNvSpPr txBox="1"/>
          <p:nvPr/>
        </p:nvSpPr>
        <p:spPr>
          <a:xfrm>
            <a:off x="3546493" y="3901835"/>
            <a:ext cx="5374787" cy="553998"/>
          </a:xfrm>
          <a:prstGeom prst="rect">
            <a:avLst/>
          </a:prstGeom>
          <a:noFill/>
        </p:spPr>
        <p:txBody>
          <a:bodyPr wrap="square" rtlCol="0">
            <a:spAutoFit/>
          </a:bodyPr>
          <a:lstStyle/>
          <a:p>
            <a:r>
              <a:rPr lang="en-US" sz="1500" dirty="0">
                <a:solidFill>
                  <a:srgbClr val="000000"/>
                </a:solidFill>
              </a:rPr>
              <a:t>In Figure 20-12, a new profile called MyLocalEAP has been defined. </a:t>
            </a:r>
          </a:p>
        </p:txBody>
      </p:sp>
      <p:pic>
        <p:nvPicPr>
          <p:cNvPr id="14" name="Picture 13">
            <a:extLst>
              <a:ext uri="{FF2B5EF4-FFF2-40B4-BE49-F238E27FC236}">
                <a16:creationId xmlns:a16="http://schemas.microsoft.com/office/drawing/2014/main" id="{15597168-38CC-4B8B-AF63-03E891A5C073}"/>
              </a:ext>
            </a:extLst>
          </p:cNvPr>
          <p:cNvPicPr>
            <a:picLocks noChangeAspect="1"/>
          </p:cNvPicPr>
          <p:nvPr/>
        </p:nvPicPr>
        <p:blipFill>
          <a:blip r:embed="rId3"/>
          <a:stretch>
            <a:fillRect/>
          </a:stretch>
        </p:blipFill>
        <p:spPr>
          <a:xfrm>
            <a:off x="3546493" y="1241665"/>
            <a:ext cx="5374787" cy="2454500"/>
          </a:xfrm>
          <a:prstGeom prst="rect">
            <a:avLst/>
          </a:prstGeom>
        </p:spPr>
      </p:pic>
    </p:spTree>
    <p:extLst>
      <p:ext uri="{BB962C8B-B14F-4D97-AF65-F5344CB8AC3E}">
        <p14:creationId xmlns:p14="http://schemas.microsoft.com/office/powerpoint/2010/main" val="1467584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EAP</a:t>
            </a:r>
            <a:br>
              <a:rPr lang="en-US" dirty="0"/>
            </a:br>
            <a:r>
              <a:rPr lang="en-US" sz="2400" dirty="0"/>
              <a:t>Configuring EAP-Based Authentication with Local EAP (Cont.)</a:t>
            </a:r>
          </a:p>
        </p:txBody>
      </p:sp>
      <p:sp>
        <p:nvSpPr>
          <p:cNvPr id="10" name="Rectangle 9">
            <a:extLst>
              <a:ext uri="{FF2B5EF4-FFF2-40B4-BE49-F238E27FC236}">
                <a16:creationId xmlns:a16="http://schemas.microsoft.com/office/drawing/2014/main" id="{FD097616-C743-4110-9077-5D9A718DB21C}"/>
              </a:ext>
            </a:extLst>
          </p:cNvPr>
          <p:cNvSpPr/>
          <p:nvPr/>
        </p:nvSpPr>
        <p:spPr>
          <a:xfrm>
            <a:off x="98028" y="1014470"/>
            <a:ext cx="3800641" cy="1569660"/>
          </a:xfrm>
          <a:prstGeom prst="rect">
            <a:avLst/>
          </a:prstGeom>
        </p:spPr>
        <p:txBody>
          <a:bodyPr wrap="square">
            <a:spAutoFit/>
          </a:bodyPr>
          <a:lstStyle/>
          <a:p>
            <a:r>
              <a:rPr lang="en-US" sz="1600" dirty="0">
                <a:solidFill>
                  <a:srgbClr val="000000"/>
                </a:solidFill>
              </a:rPr>
              <a:t>Now you should see the new profile listed, along with the authentication methods it supports, as shown in Figure 20-13. From this list, you can check or uncheck the boxes to enable or disable each method.</a:t>
            </a:r>
          </a:p>
        </p:txBody>
      </p:sp>
      <p:sp>
        <p:nvSpPr>
          <p:cNvPr id="4" name="Rectangle 3">
            <a:extLst>
              <a:ext uri="{FF2B5EF4-FFF2-40B4-BE49-F238E27FC236}">
                <a16:creationId xmlns:a16="http://schemas.microsoft.com/office/drawing/2014/main" id="{B1E38CBF-C0DC-4EA1-BF25-DDD960CFCCD5}"/>
              </a:ext>
            </a:extLst>
          </p:cNvPr>
          <p:cNvSpPr/>
          <p:nvPr/>
        </p:nvSpPr>
        <p:spPr>
          <a:xfrm>
            <a:off x="152060" y="2913807"/>
            <a:ext cx="3692576" cy="1323439"/>
          </a:xfrm>
          <a:prstGeom prst="rect">
            <a:avLst/>
          </a:prstGeom>
        </p:spPr>
        <p:txBody>
          <a:bodyPr wrap="square">
            <a:spAutoFit/>
          </a:bodyPr>
          <a:lstStyle/>
          <a:p>
            <a:r>
              <a:rPr lang="en-US" sz="1600" dirty="0">
                <a:solidFill>
                  <a:srgbClr val="000000"/>
                </a:solidFill>
              </a:rPr>
              <a:t>Select the profile name to edit its parameters. In Figure 20-14, the profile named  MyLocalEAP has been configured to use PEAP. Click the Apply button to activate your changes.</a:t>
            </a:r>
          </a:p>
        </p:txBody>
      </p:sp>
      <p:pic>
        <p:nvPicPr>
          <p:cNvPr id="15" name="Picture 14">
            <a:extLst>
              <a:ext uri="{FF2B5EF4-FFF2-40B4-BE49-F238E27FC236}">
                <a16:creationId xmlns:a16="http://schemas.microsoft.com/office/drawing/2014/main" id="{1DC6D960-C906-45F0-B1E0-508291F50552}"/>
              </a:ext>
            </a:extLst>
          </p:cNvPr>
          <p:cNvPicPr>
            <a:picLocks noChangeAspect="1"/>
          </p:cNvPicPr>
          <p:nvPr/>
        </p:nvPicPr>
        <p:blipFill>
          <a:blip r:embed="rId3"/>
          <a:stretch>
            <a:fillRect/>
          </a:stretch>
        </p:blipFill>
        <p:spPr>
          <a:xfrm>
            <a:off x="4022062" y="646832"/>
            <a:ext cx="4756513" cy="2032488"/>
          </a:xfrm>
          <a:prstGeom prst="rect">
            <a:avLst/>
          </a:prstGeom>
        </p:spPr>
      </p:pic>
      <p:pic>
        <p:nvPicPr>
          <p:cNvPr id="2" name="Picture 1">
            <a:extLst>
              <a:ext uri="{FF2B5EF4-FFF2-40B4-BE49-F238E27FC236}">
                <a16:creationId xmlns:a16="http://schemas.microsoft.com/office/drawing/2014/main" id="{36ABEC0A-A6BA-4385-9D32-C94B32B3981E}"/>
              </a:ext>
            </a:extLst>
          </p:cNvPr>
          <p:cNvPicPr>
            <a:picLocks noChangeAspect="1"/>
          </p:cNvPicPr>
          <p:nvPr/>
        </p:nvPicPr>
        <p:blipFill>
          <a:blip r:embed="rId4"/>
          <a:stretch>
            <a:fillRect/>
          </a:stretch>
        </p:blipFill>
        <p:spPr>
          <a:xfrm>
            <a:off x="4022063" y="2764325"/>
            <a:ext cx="4756513" cy="2049555"/>
          </a:xfrm>
          <a:prstGeom prst="rect">
            <a:avLst/>
          </a:prstGeom>
        </p:spPr>
      </p:pic>
    </p:spTree>
    <p:extLst>
      <p:ext uri="{BB962C8B-B14F-4D97-AF65-F5344CB8AC3E}">
        <p14:creationId xmlns:p14="http://schemas.microsoft.com/office/powerpoint/2010/main" val="2312498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20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589411"/>
            <a:ext cx="9144000" cy="3623817"/>
          </a:xfrm>
        </p:spPr>
        <p:txBody>
          <a:bodyPr/>
          <a:lstStyle/>
          <a:p>
            <a:pPr marL="0" indent="0" algn="l" defTabSz="684213" fontAlgn="base">
              <a:spcBef>
                <a:spcPts val="600"/>
              </a:spcBef>
              <a:spcAft>
                <a:spcPts val="600"/>
              </a:spcAft>
              <a:buClr>
                <a:schemeClr val="tx2"/>
              </a:buClr>
              <a:buSzPct val="90000"/>
            </a:pPr>
            <a:r>
              <a:rPr lang="en-US" sz="1800" dirty="0">
                <a:solidFill>
                  <a:srgbClr val="000000"/>
                </a:solidFill>
              </a:rPr>
              <a:t>This chapter covers the following content: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ea typeface="Calibri"/>
                <a:cs typeface="CiscoSerif-Bold"/>
              </a:rPr>
              <a:t>Open Authentication - </a:t>
            </a:r>
            <a:r>
              <a:rPr lang="en-US" sz="1800" dirty="0">
                <a:solidFill>
                  <a:srgbClr val="000000"/>
                </a:solidFill>
                <a:ea typeface="Calibri"/>
                <a:cs typeface="CiscoSerif-Bold"/>
              </a:rPr>
              <a:t>This section covers authenticating wireless users using no credentials.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ea typeface="Calibri"/>
                <a:cs typeface="CiscoSerif-Bold"/>
              </a:rPr>
              <a:t>Authenticating with Pre-Shared Key - </a:t>
            </a:r>
            <a:r>
              <a:rPr lang="en-US" sz="1800" dirty="0">
                <a:solidFill>
                  <a:srgbClr val="000000"/>
                </a:solidFill>
                <a:ea typeface="Calibri"/>
                <a:cs typeface="CiscoSerif-Bold"/>
              </a:rPr>
              <a:t>This section covers authenticating clients with a static key that is shared prior to its use.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ea typeface="Calibri"/>
                <a:cs typeface="CiscoSerif-Bold"/>
              </a:rPr>
              <a:t>Authenticating with EAP - </a:t>
            </a:r>
            <a:r>
              <a:rPr lang="en-US" sz="1800" dirty="0">
                <a:solidFill>
                  <a:srgbClr val="000000"/>
                </a:solidFill>
                <a:ea typeface="Calibri"/>
                <a:cs typeface="CiscoSerif-Bold"/>
              </a:rPr>
              <a:t>This section covers authenticating clients with Extensible Authentication Protocol (EAP).</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ea typeface="Calibri"/>
                <a:cs typeface="CiscoSerif-Bold"/>
              </a:rPr>
              <a:t>Authenticating with WebAuth - </a:t>
            </a:r>
            <a:r>
              <a:rPr lang="en-US" sz="1800" dirty="0">
                <a:solidFill>
                  <a:srgbClr val="000000"/>
                </a:solidFill>
                <a:ea typeface="Calibri"/>
                <a:cs typeface="CiscoSerif-Bold"/>
              </a:rPr>
              <a:t>This section covers authenticating clients through the use of a web page where credentials are entered.</a:t>
            </a:r>
          </a:p>
          <a:p>
            <a:pPr marL="0" algn="l">
              <a:lnSpc>
                <a:spcPct val="115000"/>
              </a:lnSpc>
              <a:spcBef>
                <a:spcPts val="0"/>
              </a:spcBef>
            </a:pPr>
            <a:endParaRPr lang="en-US" sz="1500" dirty="0"/>
          </a:p>
          <a:p>
            <a:pPr marL="0" algn="l">
              <a:lnSpc>
                <a:spcPct val="115000"/>
              </a:lnSpc>
              <a:spcBef>
                <a:spcPts val="0"/>
              </a:spcBef>
            </a:pPr>
            <a:endParaRPr lang="en-US" sz="1500" dirty="0">
              <a:solidFill>
                <a:srgbClr val="000000"/>
              </a:solidFill>
              <a:ea typeface="Calibri"/>
              <a:cs typeface="CiscoSerif-Regular"/>
            </a:endParaRPr>
          </a:p>
          <a:p>
            <a:pPr marL="0" algn="l">
              <a:lnSpc>
                <a:spcPct val="115000"/>
              </a:lnSpc>
              <a:spcBef>
                <a:spcPts val="0"/>
              </a:spcBef>
            </a:pPr>
            <a:endParaRPr lang="en-US" sz="1800" dirty="0"/>
          </a:p>
        </p:txBody>
      </p:sp>
    </p:spTree>
    <p:extLst>
      <p:ext uri="{BB962C8B-B14F-4D97-AF65-F5344CB8AC3E}">
        <p14:creationId xmlns:p14="http://schemas.microsoft.com/office/powerpoint/2010/main" val="412785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EAP</a:t>
            </a:r>
            <a:br>
              <a:rPr lang="en-US" dirty="0"/>
            </a:br>
            <a:r>
              <a:rPr lang="en-US" sz="2400" dirty="0"/>
              <a:t>Configure WLAN to Local EAP</a:t>
            </a:r>
          </a:p>
        </p:txBody>
      </p:sp>
      <p:sp>
        <p:nvSpPr>
          <p:cNvPr id="5" name="Rectangle 4">
            <a:extLst>
              <a:ext uri="{FF2B5EF4-FFF2-40B4-BE49-F238E27FC236}">
                <a16:creationId xmlns:a16="http://schemas.microsoft.com/office/drawing/2014/main" id="{F147F5D2-1BF6-44A9-A5A6-DB634154EB28}"/>
              </a:ext>
            </a:extLst>
          </p:cNvPr>
          <p:cNvSpPr/>
          <p:nvPr/>
        </p:nvSpPr>
        <p:spPr>
          <a:xfrm>
            <a:off x="207818" y="725090"/>
            <a:ext cx="4144170" cy="3539430"/>
          </a:xfrm>
          <a:prstGeom prst="rect">
            <a:avLst/>
          </a:prstGeom>
        </p:spPr>
        <p:txBody>
          <a:bodyPr wrap="square">
            <a:spAutoFit/>
          </a:bodyPr>
          <a:lstStyle/>
          <a:p>
            <a:r>
              <a:rPr lang="en-US" sz="1600" dirty="0">
                <a:solidFill>
                  <a:srgbClr val="000000"/>
                </a:solidFill>
              </a:rPr>
              <a:t>Next, you need to configure the WLAN to use the Local EAP server rather than a regular external RADIUS server. Navigate to WLANs, select the WLAN ID, and then select the Security &gt; Layer 2 tab and enable WPA2, AES, and 802.1x as before.</a:t>
            </a:r>
          </a:p>
          <a:p>
            <a:endParaRPr lang="en-US" sz="1600" dirty="0">
              <a:solidFill>
                <a:srgbClr val="000000"/>
              </a:solidFill>
            </a:endParaRPr>
          </a:p>
          <a:p>
            <a:r>
              <a:rPr lang="en-US" sz="1600" dirty="0">
                <a:solidFill>
                  <a:srgbClr val="000000"/>
                </a:solidFill>
              </a:rPr>
              <a:t>If you have defined any RADIUS servers in the global list under Security &gt; AAA &gt; RADIUS &gt; Authentication or any specific RADIUS servers in the WLAN configuration, the controller will use those first. Local EAP will then be used as a backup method.</a:t>
            </a:r>
          </a:p>
        </p:txBody>
      </p:sp>
      <p:pic>
        <p:nvPicPr>
          <p:cNvPr id="6" name="Picture 5">
            <a:extLst>
              <a:ext uri="{FF2B5EF4-FFF2-40B4-BE49-F238E27FC236}">
                <a16:creationId xmlns:a16="http://schemas.microsoft.com/office/drawing/2014/main" id="{162FD2F8-8180-4CBD-9837-AC5019A57839}"/>
              </a:ext>
            </a:extLst>
          </p:cNvPr>
          <p:cNvPicPr>
            <a:picLocks noChangeAspect="1"/>
          </p:cNvPicPr>
          <p:nvPr/>
        </p:nvPicPr>
        <p:blipFill>
          <a:blip r:embed="rId3"/>
          <a:stretch>
            <a:fillRect/>
          </a:stretch>
        </p:blipFill>
        <p:spPr>
          <a:xfrm>
            <a:off x="4351988" y="839584"/>
            <a:ext cx="4584194" cy="3140133"/>
          </a:xfrm>
          <a:prstGeom prst="rect">
            <a:avLst/>
          </a:prstGeom>
        </p:spPr>
      </p:pic>
    </p:spTree>
    <p:extLst>
      <p:ext uri="{BB962C8B-B14F-4D97-AF65-F5344CB8AC3E}">
        <p14:creationId xmlns:p14="http://schemas.microsoft.com/office/powerpoint/2010/main" val="487146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EAP</a:t>
            </a:r>
            <a:br>
              <a:rPr lang="en-US" dirty="0"/>
            </a:br>
            <a:r>
              <a:rPr lang="en-US" sz="2400" dirty="0"/>
              <a:t>Verifying Configuration</a:t>
            </a:r>
          </a:p>
        </p:txBody>
      </p:sp>
      <p:sp>
        <p:nvSpPr>
          <p:cNvPr id="5" name="Rectangle 4">
            <a:extLst>
              <a:ext uri="{FF2B5EF4-FFF2-40B4-BE49-F238E27FC236}">
                <a16:creationId xmlns:a16="http://schemas.microsoft.com/office/drawing/2014/main" id="{F147F5D2-1BF6-44A9-A5A6-DB634154EB28}"/>
              </a:ext>
            </a:extLst>
          </p:cNvPr>
          <p:cNvSpPr/>
          <p:nvPr/>
        </p:nvSpPr>
        <p:spPr>
          <a:xfrm>
            <a:off x="207818" y="725090"/>
            <a:ext cx="3815542" cy="3785652"/>
          </a:xfrm>
          <a:prstGeom prst="rect">
            <a:avLst/>
          </a:prstGeom>
        </p:spPr>
        <p:txBody>
          <a:bodyPr wrap="square">
            <a:spAutoFit/>
          </a:bodyPr>
          <a:lstStyle/>
          <a:p>
            <a:r>
              <a:rPr lang="en-US" sz="1600" dirty="0">
                <a:solidFill>
                  <a:srgbClr val="000000"/>
                </a:solidFill>
              </a:rPr>
              <a:t>Because the Local EAP server is local to the controller, you will have to maintain a local database of users or define one or more LDAP servers on the controller. You can create users by navigating to Security &gt; AAA &gt; Local Net Users. In Figure 20-16, a user named testuser has been defined and authorized for access to the staff_eap WLAN.</a:t>
            </a:r>
          </a:p>
          <a:p>
            <a:endParaRPr lang="en-US" sz="1600" dirty="0">
              <a:solidFill>
                <a:srgbClr val="000000"/>
              </a:solidFill>
            </a:endParaRPr>
          </a:p>
          <a:p>
            <a:r>
              <a:rPr lang="en-US" sz="1600" dirty="0">
                <a:solidFill>
                  <a:srgbClr val="000000"/>
                </a:solidFill>
              </a:rPr>
              <a:t>You can verify the WLAN and its security settings from the list of WLANs by selecting WLANs &gt; WLAN, as shown in Figure 20-17.</a:t>
            </a:r>
          </a:p>
        </p:txBody>
      </p:sp>
      <p:pic>
        <p:nvPicPr>
          <p:cNvPr id="2" name="Picture 1">
            <a:extLst>
              <a:ext uri="{FF2B5EF4-FFF2-40B4-BE49-F238E27FC236}">
                <a16:creationId xmlns:a16="http://schemas.microsoft.com/office/drawing/2014/main" id="{A7A873C3-B208-4004-AD2D-10E95F545A50}"/>
              </a:ext>
            </a:extLst>
          </p:cNvPr>
          <p:cNvPicPr>
            <a:picLocks noChangeAspect="1"/>
          </p:cNvPicPr>
          <p:nvPr/>
        </p:nvPicPr>
        <p:blipFill>
          <a:blip r:embed="rId3"/>
          <a:stretch>
            <a:fillRect/>
          </a:stretch>
        </p:blipFill>
        <p:spPr>
          <a:xfrm>
            <a:off x="4231178" y="876765"/>
            <a:ext cx="4821382" cy="1744524"/>
          </a:xfrm>
          <a:prstGeom prst="rect">
            <a:avLst/>
          </a:prstGeom>
        </p:spPr>
      </p:pic>
      <p:pic>
        <p:nvPicPr>
          <p:cNvPr id="4" name="Picture 3">
            <a:extLst>
              <a:ext uri="{FF2B5EF4-FFF2-40B4-BE49-F238E27FC236}">
                <a16:creationId xmlns:a16="http://schemas.microsoft.com/office/drawing/2014/main" id="{4BA87A6D-454B-43AB-951E-9802795C9A0D}"/>
              </a:ext>
            </a:extLst>
          </p:cNvPr>
          <p:cNvPicPr>
            <a:picLocks noChangeAspect="1"/>
          </p:cNvPicPr>
          <p:nvPr/>
        </p:nvPicPr>
        <p:blipFill>
          <a:blip r:embed="rId4"/>
          <a:stretch>
            <a:fillRect/>
          </a:stretch>
        </p:blipFill>
        <p:spPr>
          <a:xfrm>
            <a:off x="4231178" y="2994217"/>
            <a:ext cx="4821382" cy="1363406"/>
          </a:xfrm>
          <a:prstGeom prst="rect">
            <a:avLst/>
          </a:prstGeom>
        </p:spPr>
      </p:pic>
    </p:spTree>
    <p:extLst>
      <p:ext uri="{BB962C8B-B14F-4D97-AF65-F5344CB8AC3E}">
        <p14:creationId xmlns:p14="http://schemas.microsoft.com/office/powerpoint/2010/main" val="1665265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26023" y="258905"/>
            <a:ext cx="8003329" cy="1351755"/>
          </a:xfrm>
        </p:spPr>
        <p:txBody>
          <a:bodyPr/>
          <a:lstStyle/>
          <a:p>
            <a:r>
              <a:rPr lang="en-US" sz="4800" dirty="0">
                <a:solidFill>
                  <a:schemeClr val="accent5">
                    <a:lumMod val="40000"/>
                    <a:lumOff val="60000"/>
                  </a:schemeClr>
                </a:solidFill>
              </a:rPr>
              <a:t>Authenticating with WebAuth</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677265"/>
            <a:ext cx="8277832" cy="1815882"/>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You might have noticed that none of the authentication methods described so far involve direct interaction with the end user. </a:t>
            </a:r>
          </a:p>
          <a:p>
            <a:pPr marL="285750" indent="-285750">
              <a:buFont typeface="Arial" panose="020B0604020202020204" pitchFamily="34" charset="0"/>
              <a:buChar char="•"/>
            </a:pPr>
            <a:r>
              <a:rPr lang="en-US" sz="1600" dirty="0">
                <a:solidFill>
                  <a:schemeClr val="accent5">
                    <a:lumMod val="40000"/>
                    <a:lumOff val="60000"/>
                  </a:schemeClr>
                </a:solidFill>
              </a:rPr>
              <a:t>Web Authentication (WebAuth) is different because it presents the end user with content to read and interact with before granting access to the network. </a:t>
            </a:r>
          </a:p>
          <a:p>
            <a:pPr marL="285750" indent="-285750">
              <a:buFont typeface="Arial" panose="020B0604020202020204" pitchFamily="34" charset="0"/>
              <a:buChar char="•"/>
            </a:pPr>
            <a:r>
              <a:rPr lang="en-US" sz="1600" dirty="0">
                <a:solidFill>
                  <a:schemeClr val="accent5">
                    <a:lumMod val="40000"/>
                    <a:lumOff val="60000"/>
                  </a:schemeClr>
                </a:solidFill>
              </a:rPr>
              <a:t>WebAuth can be used as an additional layer in concert with Open Authentication, PSK-based authentication, and EAP-based authentication.</a:t>
            </a:r>
          </a:p>
          <a:p>
            <a:endParaRPr lang="en-US" sz="1600"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3126474728"/>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WebAuth</a:t>
            </a:r>
            <a:br>
              <a:rPr lang="en-US" sz="1600" dirty="0"/>
            </a:br>
            <a:r>
              <a:rPr lang="en-US" dirty="0"/>
              <a:t>Local Web Authentication</a:t>
            </a:r>
            <a:endParaRPr lang="en-US" sz="2400" dirty="0"/>
          </a:p>
        </p:txBody>
      </p:sp>
      <p:sp>
        <p:nvSpPr>
          <p:cNvPr id="4" name="Rectangle 3">
            <a:extLst>
              <a:ext uri="{FF2B5EF4-FFF2-40B4-BE49-F238E27FC236}">
                <a16:creationId xmlns:a16="http://schemas.microsoft.com/office/drawing/2014/main" id="{B94E68F6-094A-460F-B0CD-BBB3DB5652BB}"/>
              </a:ext>
            </a:extLst>
          </p:cNvPr>
          <p:cNvSpPr/>
          <p:nvPr/>
        </p:nvSpPr>
        <p:spPr>
          <a:xfrm>
            <a:off x="116455" y="731837"/>
            <a:ext cx="8911088" cy="3970318"/>
          </a:xfrm>
          <a:prstGeom prst="rect">
            <a:avLst/>
          </a:prstGeom>
        </p:spPr>
        <p:txBody>
          <a:bodyPr wrap="square">
            <a:spAutoFit/>
          </a:bodyPr>
          <a:lstStyle/>
          <a:p>
            <a:r>
              <a:rPr lang="en-US" dirty="0">
                <a:solidFill>
                  <a:srgbClr val="000000"/>
                </a:solidFill>
              </a:rPr>
              <a:t>Web Authentication can be handled locally on the WLC for smaller environments through Local Web Authentication (LWA). You can configure LWA in the following modes:</a:t>
            </a:r>
          </a:p>
          <a:p>
            <a:pPr marL="285750" indent="-285750">
              <a:buFont typeface="Arial" panose="020B0604020202020204" pitchFamily="34" charset="0"/>
              <a:buChar char="•"/>
            </a:pPr>
            <a:r>
              <a:rPr lang="en-US" dirty="0">
                <a:solidFill>
                  <a:srgbClr val="000000"/>
                </a:solidFill>
              </a:rPr>
              <a:t>LWA with an internal database on the WLC</a:t>
            </a:r>
          </a:p>
          <a:p>
            <a:pPr marL="285750" indent="-285750">
              <a:buFont typeface="Arial" panose="020B0604020202020204" pitchFamily="34" charset="0"/>
              <a:buChar char="•"/>
            </a:pPr>
            <a:r>
              <a:rPr lang="en-US" dirty="0">
                <a:solidFill>
                  <a:srgbClr val="000000"/>
                </a:solidFill>
              </a:rPr>
              <a:t>LWA with an external database on a RADIUS or LDAP server</a:t>
            </a:r>
          </a:p>
          <a:p>
            <a:pPr marL="285750" indent="-285750">
              <a:buFont typeface="Arial" panose="020B0604020202020204" pitchFamily="34" charset="0"/>
              <a:buChar char="•"/>
            </a:pPr>
            <a:r>
              <a:rPr lang="en-US" dirty="0">
                <a:solidFill>
                  <a:srgbClr val="000000"/>
                </a:solidFill>
              </a:rPr>
              <a:t>LWA with an external redirect after authentication</a:t>
            </a:r>
          </a:p>
          <a:p>
            <a:pPr marL="285750" indent="-285750">
              <a:buFont typeface="Arial" panose="020B0604020202020204" pitchFamily="34" charset="0"/>
              <a:buChar char="•"/>
            </a:pPr>
            <a:r>
              <a:rPr lang="en-US" dirty="0">
                <a:solidFill>
                  <a:srgbClr val="000000"/>
                </a:solidFill>
              </a:rPr>
              <a:t>LWA with an external splash page redirect, using an internal database on the WLC</a:t>
            </a:r>
          </a:p>
          <a:p>
            <a:pPr marL="285750" indent="-285750">
              <a:buFont typeface="Arial" panose="020B0604020202020204" pitchFamily="34" charset="0"/>
              <a:buChar char="•"/>
            </a:pPr>
            <a:r>
              <a:rPr lang="en-US" dirty="0">
                <a:solidFill>
                  <a:srgbClr val="000000"/>
                </a:solidFill>
              </a:rPr>
              <a:t>LWA with passthrough, requiring user acknowledgment</a:t>
            </a:r>
          </a:p>
          <a:p>
            <a:pPr marL="285750" indent="-285750">
              <a:buFont typeface="Arial" panose="020B0604020202020204" pitchFamily="34" charset="0"/>
              <a:buChar char="•"/>
            </a:pPr>
            <a:endParaRPr lang="en-US" dirty="0">
              <a:solidFill>
                <a:srgbClr val="000000"/>
              </a:solidFill>
            </a:endParaRPr>
          </a:p>
          <a:p>
            <a:r>
              <a:rPr lang="en-US" dirty="0">
                <a:solidFill>
                  <a:srgbClr val="000000"/>
                </a:solidFill>
              </a:rPr>
              <a:t>When there are many controllers providing Web Authentication, it makes sense to use LWA with an external database on a RADIUS server, such as ISE, and keep the user database centralized. The next logical progression is to move the Web Authentication page onto the central server, too. This is called Central Web Authentication (CWA).</a:t>
            </a:r>
          </a:p>
          <a:p>
            <a:endParaRPr lang="en-US" dirty="0">
              <a:solidFill>
                <a:srgbClr val="000000"/>
              </a:solidFill>
              <a:highlight>
                <a:srgbClr val="FFFF00"/>
              </a:highlight>
            </a:endParaRPr>
          </a:p>
        </p:txBody>
      </p:sp>
    </p:spTree>
    <p:extLst>
      <p:ext uri="{BB962C8B-B14F-4D97-AF65-F5344CB8AC3E}">
        <p14:creationId xmlns:p14="http://schemas.microsoft.com/office/powerpoint/2010/main" val="3437006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WebAuth</a:t>
            </a:r>
            <a:br>
              <a:rPr lang="en-US" sz="1600" dirty="0"/>
            </a:br>
            <a:r>
              <a:rPr lang="en-US" dirty="0"/>
              <a:t>Configure WebAuth on WLAN</a:t>
            </a:r>
            <a:endParaRPr lang="en-US" sz="2400" dirty="0"/>
          </a:p>
        </p:txBody>
      </p:sp>
      <p:sp>
        <p:nvSpPr>
          <p:cNvPr id="4" name="Rectangle 3">
            <a:extLst>
              <a:ext uri="{FF2B5EF4-FFF2-40B4-BE49-F238E27FC236}">
                <a16:creationId xmlns:a16="http://schemas.microsoft.com/office/drawing/2014/main" id="{B94E68F6-094A-460F-B0CD-BBB3DB5652BB}"/>
              </a:ext>
            </a:extLst>
          </p:cNvPr>
          <p:cNvSpPr/>
          <p:nvPr/>
        </p:nvSpPr>
        <p:spPr>
          <a:xfrm>
            <a:off x="116455" y="731837"/>
            <a:ext cx="8911088" cy="1323439"/>
          </a:xfrm>
          <a:prstGeom prst="rect">
            <a:avLst/>
          </a:prstGeom>
        </p:spPr>
        <p:txBody>
          <a:bodyPr wrap="square">
            <a:spAutoFit/>
          </a:bodyPr>
          <a:lstStyle/>
          <a:p>
            <a:pPr marL="285750" indent="-285750">
              <a:buFont typeface="Arial" panose="020B0604020202020204" pitchFamily="34" charset="0"/>
              <a:buChar char="•"/>
            </a:pPr>
            <a:r>
              <a:rPr lang="en-US" sz="1600" dirty="0">
                <a:solidFill>
                  <a:srgbClr val="000000"/>
                </a:solidFill>
              </a:rPr>
              <a:t>First create the new WLAN and map it to the correct VLAN. </a:t>
            </a:r>
          </a:p>
          <a:p>
            <a:pPr marL="285750" indent="-285750">
              <a:buFont typeface="Arial" panose="020B0604020202020204" pitchFamily="34" charset="0"/>
              <a:buChar char="•"/>
            </a:pPr>
            <a:r>
              <a:rPr lang="en-US" sz="1600" dirty="0">
                <a:solidFill>
                  <a:srgbClr val="000000"/>
                </a:solidFill>
              </a:rPr>
              <a:t>Go to the General tab and enter the SSID string, apply the appropriate controller interface, and change the status to Enabled.</a:t>
            </a:r>
          </a:p>
          <a:p>
            <a:pPr marL="285750" indent="-285750">
              <a:buFont typeface="Arial" panose="020B0604020202020204" pitchFamily="34" charset="0"/>
              <a:buChar char="•"/>
            </a:pPr>
            <a:r>
              <a:rPr lang="en-US" sz="1600" dirty="0">
                <a:solidFill>
                  <a:srgbClr val="000000"/>
                </a:solidFill>
              </a:rPr>
              <a:t>On the Security tab, select the Layer 2 tab to choose a wireless security scheme to be used on the WLAN. </a:t>
            </a:r>
            <a:endParaRPr lang="en-US" dirty="0">
              <a:solidFill>
                <a:srgbClr val="000000"/>
              </a:solidFill>
              <a:highlight>
                <a:srgbClr val="FFFF00"/>
              </a:highlight>
            </a:endParaRPr>
          </a:p>
        </p:txBody>
      </p:sp>
      <p:sp>
        <p:nvSpPr>
          <p:cNvPr id="5" name="Rectangle 4">
            <a:extLst>
              <a:ext uri="{FF2B5EF4-FFF2-40B4-BE49-F238E27FC236}">
                <a16:creationId xmlns:a16="http://schemas.microsoft.com/office/drawing/2014/main" id="{929F1297-51BE-42FC-BC2B-17CDEB909CF8}"/>
              </a:ext>
            </a:extLst>
          </p:cNvPr>
          <p:cNvSpPr/>
          <p:nvPr/>
        </p:nvSpPr>
        <p:spPr>
          <a:xfrm>
            <a:off x="6499779" y="2222615"/>
            <a:ext cx="2269372" cy="2062103"/>
          </a:xfrm>
          <a:prstGeom prst="rect">
            <a:avLst/>
          </a:prstGeom>
        </p:spPr>
        <p:txBody>
          <a:bodyPr wrap="square">
            <a:spAutoFit/>
          </a:bodyPr>
          <a:lstStyle/>
          <a:p>
            <a:r>
              <a:rPr lang="en-US" sz="1600" dirty="0">
                <a:solidFill>
                  <a:srgbClr val="000000"/>
                </a:solidFill>
              </a:rPr>
              <a:t>In Figure 20-18, the WLAN is named webauth, the SSID is Guest_webauth, and Open Authentication will be used because the None method has been selected.</a:t>
            </a:r>
          </a:p>
        </p:txBody>
      </p:sp>
      <p:pic>
        <p:nvPicPr>
          <p:cNvPr id="2" name="Picture 1">
            <a:extLst>
              <a:ext uri="{FF2B5EF4-FFF2-40B4-BE49-F238E27FC236}">
                <a16:creationId xmlns:a16="http://schemas.microsoft.com/office/drawing/2014/main" id="{68AED9ED-C4CE-4298-8F93-00579B4A4D30}"/>
              </a:ext>
            </a:extLst>
          </p:cNvPr>
          <p:cNvPicPr>
            <a:picLocks noChangeAspect="1"/>
          </p:cNvPicPr>
          <p:nvPr/>
        </p:nvPicPr>
        <p:blipFill>
          <a:blip r:embed="rId3"/>
          <a:stretch>
            <a:fillRect/>
          </a:stretch>
        </p:blipFill>
        <p:spPr>
          <a:xfrm>
            <a:off x="399009" y="2119745"/>
            <a:ext cx="6100770" cy="2469232"/>
          </a:xfrm>
          <a:prstGeom prst="rect">
            <a:avLst/>
          </a:prstGeom>
        </p:spPr>
      </p:pic>
    </p:spTree>
    <p:extLst>
      <p:ext uri="{BB962C8B-B14F-4D97-AF65-F5344CB8AC3E}">
        <p14:creationId xmlns:p14="http://schemas.microsoft.com/office/powerpoint/2010/main" val="1889993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WebAuth</a:t>
            </a:r>
            <a:br>
              <a:rPr lang="en-US" sz="1600" dirty="0"/>
            </a:br>
            <a:r>
              <a:rPr lang="en-US" dirty="0"/>
              <a:t>Configure WebAuth on WLAN (Cont.)</a:t>
            </a:r>
            <a:endParaRPr lang="en-US" sz="2400" dirty="0"/>
          </a:p>
        </p:txBody>
      </p:sp>
      <p:sp>
        <p:nvSpPr>
          <p:cNvPr id="4" name="Rectangle 3">
            <a:extLst>
              <a:ext uri="{FF2B5EF4-FFF2-40B4-BE49-F238E27FC236}">
                <a16:creationId xmlns:a16="http://schemas.microsoft.com/office/drawing/2014/main" id="{B94E68F6-094A-460F-B0CD-BBB3DB5652BB}"/>
              </a:ext>
            </a:extLst>
          </p:cNvPr>
          <p:cNvSpPr/>
          <p:nvPr/>
        </p:nvSpPr>
        <p:spPr>
          <a:xfrm>
            <a:off x="116452" y="733576"/>
            <a:ext cx="9144001" cy="1323439"/>
          </a:xfrm>
          <a:prstGeom prst="rect">
            <a:avLst/>
          </a:prstGeom>
        </p:spPr>
        <p:txBody>
          <a:bodyPr wrap="square">
            <a:spAutoFit/>
          </a:bodyPr>
          <a:lstStyle/>
          <a:p>
            <a:pPr marL="285750" indent="-285750">
              <a:buFont typeface="Arial" panose="020B0604020202020204" pitchFamily="34" charset="0"/>
              <a:buChar char="•"/>
            </a:pPr>
            <a:r>
              <a:rPr lang="en-US" sz="1600" dirty="0">
                <a:solidFill>
                  <a:srgbClr val="000000"/>
                </a:solidFill>
              </a:rPr>
              <a:t>Next, select the Security &gt; Layer 3 tab and choose the Layer 3 Security type Web Policy, as shown in Figure 20-19. </a:t>
            </a:r>
          </a:p>
          <a:p>
            <a:pPr marL="285750" indent="-285750">
              <a:buFont typeface="Arial" panose="020B0604020202020204" pitchFamily="34" charset="0"/>
              <a:buChar char="•"/>
            </a:pPr>
            <a:r>
              <a:rPr lang="en-US" sz="1600" dirty="0">
                <a:solidFill>
                  <a:srgbClr val="000000"/>
                </a:solidFill>
              </a:rPr>
              <a:t>When the Authentication radio button is selected (the default), Web Authentication will be performed locally on the WLC by prompting the user for credentials that will be checked against RADIUS, LDAP, or local EAP servers.</a:t>
            </a:r>
          </a:p>
        </p:txBody>
      </p:sp>
      <p:sp>
        <p:nvSpPr>
          <p:cNvPr id="7" name="Rectangle 6">
            <a:extLst>
              <a:ext uri="{FF2B5EF4-FFF2-40B4-BE49-F238E27FC236}">
                <a16:creationId xmlns:a16="http://schemas.microsoft.com/office/drawing/2014/main" id="{04083343-DD99-41EB-B8D5-F5B03481FB90}"/>
              </a:ext>
            </a:extLst>
          </p:cNvPr>
          <p:cNvSpPr/>
          <p:nvPr/>
        </p:nvSpPr>
        <p:spPr>
          <a:xfrm>
            <a:off x="116453" y="2040493"/>
            <a:ext cx="4049147" cy="2554545"/>
          </a:xfrm>
          <a:prstGeom prst="rect">
            <a:avLst/>
          </a:prstGeom>
        </p:spPr>
        <p:txBody>
          <a:bodyPr wrap="square">
            <a:spAutoFit/>
          </a:bodyPr>
          <a:lstStyle/>
          <a:p>
            <a:pPr marL="285750" indent="-285750">
              <a:buFont typeface="Arial" panose="020B0604020202020204" pitchFamily="34" charset="0"/>
              <a:buChar char="•"/>
            </a:pPr>
            <a:r>
              <a:rPr lang="en-US" sz="1600" dirty="0">
                <a:solidFill>
                  <a:srgbClr val="000000"/>
                </a:solidFill>
              </a:rPr>
              <a:t>In the figure, Passthrough has been selected, which will display web content such as an acceptable use policy to the user and prompt for acceptance. </a:t>
            </a:r>
          </a:p>
          <a:p>
            <a:pPr marL="285750" indent="-285750">
              <a:buFont typeface="Arial" panose="020B0604020202020204" pitchFamily="34" charset="0"/>
              <a:buChar char="•"/>
            </a:pPr>
            <a:r>
              <a:rPr lang="en-US" sz="1600" dirty="0">
                <a:solidFill>
                  <a:srgbClr val="000000"/>
                </a:solidFill>
              </a:rPr>
              <a:t>Through the other radio buttons, WebAuth can redirect the user to an external web server for content and interaction. Click the Apply button to apply the changes to the WLAN configuration.</a:t>
            </a:r>
          </a:p>
        </p:txBody>
      </p:sp>
      <p:pic>
        <p:nvPicPr>
          <p:cNvPr id="2" name="Picture 1">
            <a:extLst>
              <a:ext uri="{FF2B5EF4-FFF2-40B4-BE49-F238E27FC236}">
                <a16:creationId xmlns:a16="http://schemas.microsoft.com/office/drawing/2014/main" id="{8C742C5F-6162-2744-8E15-8E408C40DF59}"/>
              </a:ext>
            </a:extLst>
          </p:cNvPr>
          <p:cNvPicPr>
            <a:picLocks noChangeAspect="1"/>
          </p:cNvPicPr>
          <p:nvPr/>
        </p:nvPicPr>
        <p:blipFill>
          <a:blip r:embed="rId3"/>
          <a:stretch>
            <a:fillRect/>
          </a:stretch>
        </p:blipFill>
        <p:spPr>
          <a:xfrm>
            <a:off x="4165600" y="2057015"/>
            <a:ext cx="4907583" cy="2437396"/>
          </a:xfrm>
          <a:prstGeom prst="rect">
            <a:avLst/>
          </a:prstGeom>
        </p:spPr>
      </p:pic>
    </p:spTree>
    <p:extLst>
      <p:ext uri="{BB962C8B-B14F-4D97-AF65-F5344CB8AC3E}">
        <p14:creationId xmlns:p14="http://schemas.microsoft.com/office/powerpoint/2010/main" val="9286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WebAuth</a:t>
            </a:r>
            <a:br>
              <a:rPr lang="en-US" sz="1600" dirty="0"/>
            </a:br>
            <a:r>
              <a:rPr lang="en-US" dirty="0"/>
              <a:t>Configure WebAuth on WLAN (Cont.)</a:t>
            </a:r>
            <a:endParaRPr lang="en-US" sz="2400" dirty="0"/>
          </a:p>
        </p:txBody>
      </p:sp>
      <p:sp>
        <p:nvSpPr>
          <p:cNvPr id="4" name="Rectangle 3">
            <a:extLst>
              <a:ext uri="{FF2B5EF4-FFF2-40B4-BE49-F238E27FC236}">
                <a16:creationId xmlns:a16="http://schemas.microsoft.com/office/drawing/2014/main" id="{B94E68F6-094A-460F-B0CD-BBB3DB5652BB}"/>
              </a:ext>
            </a:extLst>
          </p:cNvPr>
          <p:cNvSpPr/>
          <p:nvPr/>
        </p:nvSpPr>
        <p:spPr>
          <a:xfrm>
            <a:off x="116455" y="731837"/>
            <a:ext cx="3366974" cy="3816429"/>
          </a:xfrm>
          <a:prstGeom prst="rect">
            <a:avLst/>
          </a:prstGeom>
        </p:spPr>
        <p:txBody>
          <a:bodyPr wrap="square">
            <a:spAutoFit/>
          </a:bodyPr>
          <a:lstStyle/>
          <a:p>
            <a:r>
              <a:rPr lang="en-US" sz="1600" dirty="0">
                <a:solidFill>
                  <a:srgbClr val="000000"/>
                </a:solidFill>
              </a:rPr>
              <a:t>You will need to configure the WLC’s local web server with content to display during a WebAuth session. </a:t>
            </a:r>
          </a:p>
          <a:p>
            <a:endParaRPr lang="en-US" sz="1600" dirty="0">
              <a:solidFill>
                <a:srgbClr val="000000"/>
              </a:solidFill>
            </a:endParaRPr>
          </a:p>
          <a:p>
            <a:r>
              <a:rPr lang="en-US" sz="1600" dirty="0">
                <a:solidFill>
                  <a:srgbClr val="000000"/>
                </a:solidFill>
              </a:rPr>
              <a:t>Navigate to Security &gt; Web Auth &gt; Web Login Page, as shown in Figure 20-20. By default, internal WebAuth is used. You can enter the web content that will be displayed to the user by defining a text string to be used as the headline, as well as a block of message text.</a:t>
            </a:r>
          </a:p>
          <a:p>
            <a:endParaRPr lang="en-US" dirty="0">
              <a:solidFill>
                <a:srgbClr val="000000"/>
              </a:solidFill>
              <a:highlight>
                <a:srgbClr val="FFFF00"/>
              </a:highlight>
            </a:endParaRPr>
          </a:p>
        </p:txBody>
      </p:sp>
      <p:pic>
        <p:nvPicPr>
          <p:cNvPr id="2" name="Picture 1">
            <a:extLst>
              <a:ext uri="{FF2B5EF4-FFF2-40B4-BE49-F238E27FC236}">
                <a16:creationId xmlns:a16="http://schemas.microsoft.com/office/drawing/2014/main" id="{AA1C003C-079B-45CE-9246-974F4783F9B0}"/>
              </a:ext>
            </a:extLst>
          </p:cNvPr>
          <p:cNvPicPr>
            <a:picLocks noChangeAspect="1"/>
          </p:cNvPicPr>
          <p:nvPr/>
        </p:nvPicPr>
        <p:blipFill>
          <a:blip r:embed="rId3"/>
          <a:stretch>
            <a:fillRect/>
          </a:stretch>
        </p:blipFill>
        <p:spPr>
          <a:xfrm>
            <a:off x="3633157" y="1009076"/>
            <a:ext cx="5235071" cy="3125347"/>
          </a:xfrm>
          <a:prstGeom prst="rect">
            <a:avLst/>
          </a:prstGeom>
        </p:spPr>
      </p:pic>
    </p:spTree>
    <p:extLst>
      <p:ext uri="{BB962C8B-B14F-4D97-AF65-F5344CB8AC3E}">
        <p14:creationId xmlns:p14="http://schemas.microsoft.com/office/powerpoint/2010/main" val="514468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9144001" cy="731837"/>
          </a:xfrm>
        </p:spPr>
        <p:txBody>
          <a:bodyPr/>
          <a:lstStyle/>
          <a:p>
            <a:r>
              <a:rPr lang="en-US" sz="1600" dirty="0"/>
              <a:t>Authenticating with WebAuth</a:t>
            </a:r>
            <a:br>
              <a:rPr lang="en-US" sz="1600" dirty="0"/>
            </a:br>
            <a:r>
              <a:rPr lang="en-US" dirty="0"/>
              <a:t>Verifying WebAuth on a WLAN</a:t>
            </a:r>
            <a:endParaRPr lang="en-US" sz="2400" dirty="0"/>
          </a:p>
        </p:txBody>
      </p:sp>
      <p:sp>
        <p:nvSpPr>
          <p:cNvPr id="4" name="Rectangle 3">
            <a:extLst>
              <a:ext uri="{FF2B5EF4-FFF2-40B4-BE49-F238E27FC236}">
                <a16:creationId xmlns:a16="http://schemas.microsoft.com/office/drawing/2014/main" id="{B94E68F6-094A-460F-B0CD-BBB3DB5652BB}"/>
              </a:ext>
            </a:extLst>
          </p:cNvPr>
          <p:cNvSpPr/>
          <p:nvPr/>
        </p:nvSpPr>
        <p:spPr>
          <a:xfrm>
            <a:off x="136348" y="823459"/>
            <a:ext cx="2969709" cy="3693319"/>
          </a:xfrm>
          <a:prstGeom prst="rect">
            <a:avLst/>
          </a:prstGeom>
        </p:spPr>
        <p:txBody>
          <a:bodyPr wrap="square">
            <a:spAutoFit/>
          </a:bodyPr>
          <a:lstStyle/>
          <a:p>
            <a:r>
              <a:rPr lang="en-US" dirty="0">
                <a:solidFill>
                  <a:srgbClr val="000000"/>
                </a:solidFill>
              </a:rPr>
              <a:t>You can verify the WebAuth security settings from the list of WLANs by selecting WLANs &gt; WLAN.</a:t>
            </a:r>
          </a:p>
          <a:p>
            <a:endParaRPr lang="en-US" dirty="0">
              <a:solidFill>
                <a:srgbClr val="000000"/>
              </a:solidFill>
            </a:endParaRPr>
          </a:p>
          <a:p>
            <a:r>
              <a:rPr lang="en-US" dirty="0">
                <a:solidFill>
                  <a:srgbClr val="000000"/>
                </a:solidFill>
              </a:rPr>
              <a:t>In Figure 20-22, WLAN 4 with SSID Guest_webauth is shown to use the Web-Passthrough security policy. You can also verify that the WLAN status is enabled and active.</a:t>
            </a:r>
          </a:p>
          <a:p>
            <a:endParaRPr lang="en-US" dirty="0">
              <a:solidFill>
                <a:srgbClr val="000000"/>
              </a:solidFill>
            </a:endParaRPr>
          </a:p>
        </p:txBody>
      </p:sp>
      <p:pic>
        <p:nvPicPr>
          <p:cNvPr id="6" name="Picture 5">
            <a:extLst>
              <a:ext uri="{FF2B5EF4-FFF2-40B4-BE49-F238E27FC236}">
                <a16:creationId xmlns:a16="http://schemas.microsoft.com/office/drawing/2014/main" id="{46ADB1D9-8A86-5544-9942-E413230E1290}"/>
              </a:ext>
            </a:extLst>
          </p:cNvPr>
          <p:cNvPicPr>
            <a:picLocks noChangeAspect="1"/>
          </p:cNvPicPr>
          <p:nvPr/>
        </p:nvPicPr>
        <p:blipFill>
          <a:blip r:embed="rId3"/>
          <a:stretch>
            <a:fillRect/>
          </a:stretch>
        </p:blipFill>
        <p:spPr>
          <a:xfrm>
            <a:off x="3167745" y="1606550"/>
            <a:ext cx="5740400" cy="1930400"/>
          </a:xfrm>
          <a:prstGeom prst="rect">
            <a:avLst/>
          </a:prstGeom>
        </p:spPr>
      </p:pic>
    </p:spTree>
    <p:extLst>
      <p:ext uri="{BB962C8B-B14F-4D97-AF65-F5344CB8AC3E}">
        <p14:creationId xmlns:p14="http://schemas.microsoft.com/office/powerpoint/2010/main" val="2601372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4"/>
            <a:ext cx="8495967" cy="1351755"/>
          </a:xfrm>
        </p:spPr>
        <p:txBody>
          <a:bodyPr/>
          <a:lstStyle/>
          <a:p>
            <a:r>
              <a:rPr lang="en-US" sz="4800" dirty="0">
                <a:solidFill>
                  <a:schemeClr val="accent5">
                    <a:lumMod val="40000"/>
                    <a:lumOff val="60000"/>
                  </a:schemeClr>
                </a:solidFill>
              </a:rPr>
              <a:t>Prepare for the Exam</a:t>
            </a:r>
            <a:endParaRPr lang="en-US"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859374897"/>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20</a:t>
            </a:r>
          </a:p>
        </p:txBody>
      </p:sp>
      <p:graphicFrame>
        <p:nvGraphicFramePr>
          <p:cNvPr id="2" name="Table 1"/>
          <p:cNvGraphicFramePr>
            <a:graphicFrameLocks noGrp="1"/>
          </p:cNvGraphicFramePr>
          <p:nvPr>
            <p:extLst>
              <p:ext uri="{D42A27DB-BD31-4B8C-83A1-F6EECF244321}">
                <p14:modId xmlns:p14="http://schemas.microsoft.com/office/powerpoint/2010/main" val="1350616255"/>
              </p:ext>
            </p:extLst>
          </p:nvPr>
        </p:nvGraphicFramePr>
        <p:xfrm>
          <a:off x="2552119" y="1644650"/>
          <a:ext cx="3241250" cy="1854200"/>
        </p:xfrm>
        <a:graphic>
          <a:graphicData uri="http://schemas.openxmlformats.org/drawingml/2006/table">
            <a:tbl>
              <a:tblPr firstRow="1" bandRow="1">
                <a:tableStyleId>{5C22544A-7EE6-4342-B048-85BDC9FD1C3A}</a:tableStyleId>
              </a:tblPr>
              <a:tblGrid>
                <a:gridCol w="3241250">
                  <a:extLst>
                    <a:ext uri="{9D8B030D-6E8A-4147-A177-3AD203B41FA5}">
                      <a16:colId xmlns:a16="http://schemas.microsoft.com/office/drawing/2014/main" val="20000"/>
                    </a:ext>
                  </a:extLst>
                </a:gridCol>
              </a:tblGrid>
              <a:tr h="370840">
                <a:tc>
                  <a:txBody>
                    <a:bodyPr/>
                    <a:lstStyle/>
                    <a:p>
                      <a:r>
                        <a:rPr lang="en-US" sz="1400" b="1" i="0" u="none" strike="noStrike" kern="1200" baseline="0" dirty="0">
                          <a:solidFill>
                            <a:schemeClr val="lt1"/>
                          </a:solidFill>
                          <a:latin typeface="+mn-lt"/>
                          <a:ea typeface="+mn-ea"/>
                          <a:cs typeface="+mn-cs"/>
                        </a:rPr>
                        <a:t>Description</a:t>
                      </a:r>
                      <a:endParaRPr lang="en-US" dirty="0"/>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WPA personal mode for PSK </a:t>
                      </a:r>
                      <a:endParaRPr lang="en-US" sz="1600" dirty="0">
                        <a:solidFill>
                          <a:srgbClr val="000000"/>
                        </a:solidFill>
                      </a:endParaRPr>
                    </a:p>
                  </a:txBody>
                  <a:tcPr/>
                </a:tc>
                <a:extLst>
                  <a:ext uri="{0D108BD9-81ED-4DB2-BD59-A6C34878D82A}">
                    <a16:rowId xmlns:a16="http://schemas.microsoft.com/office/drawing/2014/main" val="10001"/>
                  </a:ext>
                </a:extLst>
              </a:tr>
              <a:tr h="370840">
                <a:tc>
                  <a:txBody>
                    <a:bodyPr/>
                    <a:lstStyle/>
                    <a:p>
                      <a:r>
                        <a:rPr lang="en-US" sz="1600" dirty="0">
                          <a:solidFill>
                            <a:srgbClr val="000000"/>
                          </a:solidFill>
                        </a:rPr>
                        <a:t>802.1x roles</a:t>
                      </a:r>
                    </a:p>
                  </a:txBody>
                  <a:tcPr/>
                </a:tc>
                <a:extLst>
                  <a:ext uri="{0D108BD9-81ED-4DB2-BD59-A6C34878D82A}">
                    <a16:rowId xmlns:a16="http://schemas.microsoft.com/office/drawing/2014/main" val="10002"/>
                  </a:ext>
                </a:extLst>
              </a:tr>
              <a:tr h="370840">
                <a:tc>
                  <a:txBody>
                    <a:bodyPr/>
                    <a:lstStyle/>
                    <a:p>
                      <a:r>
                        <a:rPr lang="en-US" sz="1600" dirty="0">
                          <a:solidFill>
                            <a:srgbClr val="000000"/>
                          </a:solidFill>
                        </a:rPr>
                        <a:t>WPA enterprise mode for EAP</a:t>
                      </a:r>
                    </a:p>
                  </a:txBody>
                  <a:tcPr/>
                </a:tc>
                <a:extLst>
                  <a:ext uri="{0D108BD9-81ED-4DB2-BD59-A6C34878D82A}">
                    <a16:rowId xmlns:a16="http://schemas.microsoft.com/office/drawing/2014/main" val="10003"/>
                  </a:ext>
                </a:extLst>
              </a:tr>
              <a:tr h="370840">
                <a:tc>
                  <a:txBody>
                    <a:bodyPr/>
                    <a:lstStyle/>
                    <a:p>
                      <a:r>
                        <a:rPr lang="en-US" sz="1600" dirty="0">
                          <a:solidFill>
                            <a:srgbClr val="000000"/>
                          </a:solidFill>
                        </a:rPr>
                        <a:t>WebAuth modes</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87559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26024" y="258905"/>
            <a:ext cx="7598042" cy="1351755"/>
          </a:xfrm>
        </p:spPr>
        <p:txBody>
          <a:bodyPr/>
          <a:lstStyle/>
          <a:p>
            <a:r>
              <a:rPr lang="en-US" sz="4800" dirty="0">
                <a:solidFill>
                  <a:schemeClr val="accent5">
                    <a:lumMod val="40000"/>
                    <a:lumOff val="60000"/>
                  </a:schemeClr>
                </a:solidFill>
              </a:rPr>
              <a:t>Open Authentication</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677265"/>
            <a:ext cx="8277832"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To join and use a wireless network, wireless clients must first discover a basic service set (BSS) and then request permission to associate with it. At that point, clients should be authenticated by some means before they can become functioning members of a wireless LAN.</a:t>
            </a:r>
          </a:p>
          <a:p>
            <a:pPr marL="285750" indent="-285750">
              <a:buFont typeface="Arial" panose="020B0604020202020204" pitchFamily="34" charset="0"/>
              <a:buChar char="•"/>
            </a:pPr>
            <a:r>
              <a:rPr lang="en-US" sz="1600" dirty="0">
                <a:solidFill>
                  <a:schemeClr val="accent5">
                    <a:lumMod val="40000"/>
                    <a:lumOff val="60000"/>
                  </a:schemeClr>
                </a:solidFill>
              </a:rPr>
              <a:t>The sections that follow explain four types of client authentication you will likely encounter on the CCNP and CCIE Enterprise ENCOR 350-401 exam and in common use. </a:t>
            </a:r>
          </a:p>
          <a:p>
            <a:pPr marL="285750" indent="-285750">
              <a:buFont typeface="Arial" panose="020B0604020202020204" pitchFamily="34" charset="0"/>
              <a:buChar char="•"/>
            </a:pPr>
            <a:r>
              <a:rPr lang="en-US" sz="1600" dirty="0">
                <a:solidFill>
                  <a:schemeClr val="accent5">
                    <a:lumMod val="40000"/>
                    <a:lumOff val="60000"/>
                  </a:schemeClr>
                </a:solidFill>
              </a:rPr>
              <a:t>With each type, you will begin by creating a new WLAN on the wireless LAN controller, assigning a controller interface, and enabling the WLAN. Because wireless security is configured on a per-WLAN basis, all of the configuration tasks related to this chapter occur in the WLAN &gt; Edit Security tab. </a:t>
            </a:r>
          </a:p>
        </p:txBody>
      </p:sp>
    </p:spTree>
    <p:custDataLst>
      <p:tags r:id="rId1"/>
    </p:custDataLst>
    <p:extLst>
      <p:ext uri="{BB962C8B-B14F-4D97-AF65-F5344CB8AC3E}">
        <p14:creationId xmlns:p14="http://schemas.microsoft.com/office/powerpoint/2010/main" val="2824873573"/>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45959"/>
          </a:xfrm>
        </p:spPr>
        <p:txBody>
          <a:bodyPr/>
          <a:lstStyle/>
          <a:p>
            <a:r>
              <a:rPr lang="en-US" sz="1600" dirty="0"/>
              <a:t>Prepare for the Exam</a:t>
            </a:r>
            <a:br>
              <a:rPr lang="en-US" sz="2400" dirty="0"/>
            </a:br>
            <a:r>
              <a:rPr lang="en-US" sz="2400" dirty="0"/>
              <a:t>Key Terms for Chapter 20</a:t>
            </a:r>
          </a:p>
        </p:txBody>
      </p:sp>
      <p:graphicFrame>
        <p:nvGraphicFramePr>
          <p:cNvPr id="2" name="Table 1"/>
          <p:cNvGraphicFramePr>
            <a:graphicFrameLocks noGrp="1"/>
          </p:cNvGraphicFramePr>
          <p:nvPr>
            <p:extLst>
              <p:ext uri="{D42A27DB-BD31-4B8C-83A1-F6EECF244321}">
                <p14:modId xmlns:p14="http://schemas.microsoft.com/office/powerpoint/2010/main" val="2672866999"/>
              </p:ext>
            </p:extLst>
          </p:nvPr>
        </p:nvGraphicFramePr>
        <p:xfrm>
          <a:off x="401216" y="1364420"/>
          <a:ext cx="8343773" cy="2595880"/>
        </p:xfrm>
        <a:graphic>
          <a:graphicData uri="http://schemas.openxmlformats.org/drawingml/2006/table">
            <a:tbl>
              <a:tblPr firstRow="1" bandRow="1">
                <a:tableStyleId>{5C22544A-7EE6-4342-B048-85BDC9FD1C3A}</a:tableStyleId>
              </a:tblPr>
              <a:tblGrid>
                <a:gridCol w="4220660">
                  <a:extLst>
                    <a:ext uri="{9D8B030D-6E8A-4147-A177-3AD203B41FA5}">
                      <a16:colId xmlns:a16="http://schemas.microsoft.com/office/drawing/2014/main" val="20000"/>
                    </a:ext>
                  </a:extLst>
                </a:gridCol>
                <a:gridCol w="4123113">
                  <a:extLst>
                    <a:ext uri="{9D8B030D-6E8A-4147-A177-3AD203B41FA5}">
                      <a16:colId xmlns:a16="http://schemas.microsoft.com/office/drawing/2014/main" val="20001"/>
                    </a:ext>
                  </a:extLst>
                </a:gridCol>
              </a:tblGrid>
              <a:tr h="370840">
                <a:tc>
                  <a:txBody>
                    <a:bodyPr/>
                    <a:lstStyle/>
                    <a:p>
                      <a:r>
                        <a:rPr lang="en-US" dirty="0"/>
                        <a:t>Term</a:t>
                      </a:r>
                    </a:p>
                  </a:txBody>
                  <a:tcPr/>
                </a:tc>
                <a:tc>
                  <a:txBody>
                    <a:bodyPr/>
                    <a:lstStyle/>
                    <a:p>
                      <a:endParaRPr lang="en-US" dirty="0"/>
                    </a:p>
                  </a:txBody>
                  <a:tcPr/>
                </a:tc>
                <a:extLst>
                  <a:ext uri="{0D108BD9-81ED-4DB2-BD59-A6C34878D82A}">
                    <a16:rowId xmlns:a16="http://schemas.microsoft.com/office/drawing/2014/main" val="10000"/>
                  </a:ext>
                </a:extLst>
              </a:tr>
              <a:tr h="370840">
                <a:tc>
                  <a:txBody>
                    <a:bodyPr/>
                    <a:lstStyle/>
                    <a:p>
                      <a:r>
                        <a:rPr lang="en-US" sz="1600" dirty="0">
                          <a:solidFill>
                            <a:srgbClr val="000000"/>
                          </a:solidFill>
                        </a:rPr>
                        <a:t>802.1x</a:t>
                      </a:r>
                    </a:p>
                  </a:txBody>
                  <a:tcPr/>
                </a:tc>
                <a:tc>
                  <a:txBody>
                    <a:bodyPr/>
                    <a:lstStyle/>
                    <a:p>
                      <a:r>
                        <a:rPr lang="en-US" sz="1600" dirty="0">
                          <a:solidFill>
                            <a:srgbClr val="000000"/>
                          </a:solidFill>
                        </a:rPr>
                        <a:t>RADIUS server</a:t>
                      </a:r>
                    </a:p>
                  </a:txBody>
                  <a:tcPr/>
                </a:tc>
                <a:extLst>
                  <a:ext uri="{0D108BD9-81ED-4DB2-BD59-A6C34878D82A}">
                    <a16:rowId xmlns:a16="http://schemas.microsoft.com/office/drawing/2014/main" val="10001"/>
                  </a:ext>
                </a:extLst>
              </a:tr>
              <a:tr h="370840">
                <a:tc>
                  <a:txBody>
                    <a:bodyPr/>
                    <a:lstStyle/>
                    <a:p>
                      <a:r>
                        <a:rPr lang="en-US" sz="1400" dirty="0">
                          <a:solidFill>
                            <a:srgbClr val="000000"/>
                          </a:solidFill>
                        </a:rPr>
                        <a:t>authentication server (AS) </a:t>
                      </a:r>
                      <a:endParaRPr lang="en-US" dirty="0"/>
                    </a:p>
                  </a:txBody>
                  <a:tcPr/>
                </a:tc>
                <a:tc>
                  <a:txBody>
                    <a:bodyPr/>
                    <a:lstStyle/>
                    <a:p>
                      <a:r>
                        <a:rPr lang="en-US" sz="1600" dirty="0">
                          <a:solidFill>
                            <a:srgbClr val="000000"/>
                          </a:solidFill>
                        </a:rPr>
                        <a:t>supplicant</a:t>
                      </a:r>
                    </a:p>
                  </a:txBody>
                  <a:tcPr/>
                </a:tc>
                <a:extLst>
                  <a:ext uri="{0D108BD9-81ED-4DB2-BD59-A6C34878D82A}">
                    <a16:rowId xmlns:a16="http://schemas.microsoft.com/office/drawing/2014/main" val="10002"/>
                  </a:ext>
                </a:extLst>
              </a:tr>
              <a:tr h="370840">
                <a:tc>
                  <a:txBody>
                    <a:bodyPr/>
                    <a:lstStyle/>
                    <a:p>
                      <a:r>
                        <a:rPr lang="en-US" sz="1600" dirty="0">
                          <a:solidFill>
                            <a:srgbClr val="000000"/>
                          </a:solidFill>
                        </a:rPr>
                        <a:t>authenticator</a:t>
                      </a:r>
                    </a:p>
                  </a:txBody>
                  <a:tcPr/>
                </a:tc>
                <a:tc>
                  <a:txBody>
                    <a:bodyPr/>
                    <a:lstStyle/>
                    <a:p>
                      <a:r>
                        <a:rPr lang="en-US" sz="1600" dirty="0">
                          <a:solidFill>
                            <a:srgbClr val="000000"/>
                          </a:solidFill>
                        </a:rPr>
                        <a:t>Wi-Fi Protected Access (WPA)</a:t>
                      </a:r>
                    </a:p>
                  </a:txBody>
                  <a:tcPr/>
                </a:tc>
                <a:extLst>
                  <a:ext uri="{0D108BD9-81ED-4DB2-BD59-A6C34878D82A}">
                    <a16:rowId xmlns:a16="http://schemas.microsoft.com/office/drawing/2014/main" val="10003"/>
                  </a:ext>
                </a:extLst>
              </a:tr>
              <a:tr h="370840">
                <a:tc>
                  <a:txBody>
                    <a:bodyPr/>
                    <a:lstStyle/>
                    <a:p>
                      <a:r>
                        <a:rPr lang="en-US" sz="1600" dirty="0">
                          <a:solidFill>
                            <a:srgbClr val="000000"/>
                          </a:solidFill>
                        </a:rPr>
                        <a:t>Extensible Authentication Protocol (EAP)</a:t>
                      </a:r>
                    </a:p>
                  </a:txBody>
                  <a:tcPr/>
                </a:tc>
                <a:tc>
                  <a:txBody>
                    <a:bodyPr/>
                    <a:lstStyle/>
                    <a:p>
                      <a:r>
                        <a:rPr lang="en-US" sz="1600" dirty="0">
                          <a:solidFill>
                            <a:srgbClr val="000000"/>
                          </a:solidFill>
                        </a:rPr>
                        <a:t>WPA Version 2 (WPA2) </a:t>
                      </a:r>
                    </a:p>
                  </a:txBody>
                  <a:tcPr/>
                </a:tc>
                <a:extLst>
                  <a:ext uri="{0D108BD9-81ED-4DB2-BD59-A6C34878D82A}">
                    <a16:rowId xmlns:a16="http://schemas.microsoft.com/office/drawing/2014/main" val="10004"/>
                  </a:ext>
                </a:extLst>
              </a:tr>
              <a:tr h="370840">
                <a:tc>
                  <a:txBody>
                    <a:bodyPr/>
                    <a:lstStyle/>
                    <a:p>
                      <a:r>
                        <a:rPr lang="en-US" sz="1600" dirty="0">
                          <a:solidFill>
                            <a:srgbClr val="000000"/>
                          </a:solidFill>
                        </a:rPr>
                        <a:t>Open Authentication</a:t>
                      </a:r>
                      <a:endParaRPr lang="en-US" sz="1600" b="0" i="0" u="none" strike="noStrike" kern="1200" baseline="0" dirty="0">
                        <a:solidFill>
                          <a:srgbClr val="000000"/>
                        </a:solidFill>
                        <a:latin typeface="+mn-lt"/>
                        <a:ea typeface="+mn-ea"/>
                        <a:cs typeface="+mn-cs"/>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600" dirty="0">
                          <a:solidFill>
                            <a:srgbClr val="000000"/>
                          </a:solidFill>
                        </a:rPr>
                        <a:t>WPA Version 3 (WPA3)</a:t>
                      </a:r>
                    </a:p>
                  </a:txBody>
                  <a:tcPr/>
                </a:tc>
                <a:extLst>
                  <a:ext uri="{0D108BD9-81ED-4DB2-BD59-A6C34878D82A}">
                    <a16:rowId xmlns:a16="http://schemas.microsoft.com/office/drawing/2014/main" val="10005"/>
                  </a:ext>
                </a:extLst>
              </a:tr>
              <a:tr h="370840">
                <a:tc>
                  <a:txBody>
                    <a:bodyPr/>
                    <a:lstStyle/>
                    <a:p>
                      <a:r>
                        <a:rPr lang="en-US" sz="1600" dirty="0">
                          <a:solidFill>
                            <a:srgbClr val="000000"/>
                          </a:solidFill>
                        </a:rPr>
                        <a:t>personal mode</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endParaRPr lang="en-US" sz="1600" dirty="0">
                        <a:solidFill>
                          <a:srgbClr val="000000"/>
                        </a:solidFill>
                      </a:endParaRPr>
                    </a:p>
                  </a:txBody>
                  <a:tcPr/>
                </a:tc>
                <a:extLst>
                  <a:ext uri="{0D108BD9-81ED-4DB2-BD59-A6C34878D82A}">
                    <a16:rowId xmlns:a16="http://schemas.microsoft.com/office/drawing/2014/main" val="2423752152"/>
                  </a:ext>
                </a:extLst>
              </a:tr>
            </a:tbl>
          </a:graphicData>
        </a:graphic>
      </p:graphicFrame>
    </p:spTree>
    <p:extLst>
      <p:ext uri="{BB962C8B-B14F-4D97-AF65-F5344CB8AC3E}">
        <p14:creationId xmlns:p14="http://schemas.microsoft.com/office/powerpoint/2010/main" val="260191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99479016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Open Authentication</a:t>
            </a:r>
            <a:br>
              <a:rPr lang="en-US" dirty="0"/>
            </a:br>
            <a:r>
              <a:rPr lang="en-US" dirty="0"/>
              <a:t>Open Authentication</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105774" y="997844"/>
            <a:ext cx="8932451" cy="2862322"/>
          </a:xfrm>
          <a:prstGeom prst="rect">
            <a:avLst/>
          </a:prstGeom>
          <a:noFill/>
        </p:spPr>
        <p:txBody>
          <a:bodyPr wrap="square" rtlCol="0">
            <a:spAutoFit/>
          </a:bodyPr>
          <a:lstStyle/>
          <a:p>
            <a:pPr marL="285750" indent="-285750" eaLnBrk="0" hangingPunct="0">
              <a:buFont typeface="Arial" panose="020B0604020202020204" pitchFamily="34" charset="0"/>
              <a:buChar char="•"/>
            </a:pPr>
            <a:r>
              <a:rPr lang="en-US" dirty="0">
                <a:solidFill>
                  <a:srgbClr val="000000"/>
                </a:solidFill>
              </a:rPr>
              <a:t>Recall that a wireless client device must send 802.11 authentication request and association request frames to an AP when it asks to join a wireless network. </a:t>
            </a:r>
          </a:p>
          <a:p>
            <a:pPr marL="285750" indent="-285750" eaLnBrk="0" hangingPunct="0">
              <a:buFont typeface="Arial" panose="020B0604020202020204" pitchFamily="34" charset="0"/>
              <a:buChar char="•"/>
            </a:pPr>
            <a:r>
              <a:rPr lang="en-US" dirty="0">
                <a:solidFill>
                  <a:srgbClr val="000000"/>
                </a:solidFill>
              </a:rPr>
              <a:t>The original 802.11 standard offered only two choices to authenticate a client: Open Authentication and WEP.</a:t>
            </a:r>
          </a:p>
          <a:p>
            <a:pPr marL="285750" indent="-285750" eaLnBrk="0" hangingPunct="0">
              <a:buFont typeface="Arial" panose="020B0604020202020204" pitchFamily="34" charset="0"/>
              <a:buChar char="•"/>
            </a:pPr>
            <a:r>
              <a:rPr lang="en-US" dirty="0">
                <a:solidFill>
                  <a:srgbClr val="000000"/>
                </a:solidFill>
              </a:rPr>
              <a:t>Open Authentication offers open access to a WLAN. The only requirement is that a client must use an 802.11 authentication request before it attempts to associate with an AP. No other credentials are needed.</a:t>
            </a:r>
          </a:p>
          <a:p>
            <a:pPr marL="285750" indent="-285750" eaLnBrk="0" hangingPunct="0">
              <a:buFont typeface="Arial" panose="020B0604020202020204" pitchFamily="34" charset="0"/>
              <a:buChar char="•"/>
            </a:pPr>
            <a:r>
              <a:rPr lang="en-US" dirty="0">
                <a:solidFill>
                  <a:srgbClr val="000000"/>
                </a:solidFill>
              </a:rPr>
              <a:t>You have probably seen a WLAN with Open Authentication when you have visited a public location. </a:t>
            </a:r>
          </a:p>
          <a:p>
            <a:pPr marL="285750" indent="-285750" eaLnBrk="0" hangingPunct="0">
              <a:buFont typeface="Arial" panose="020B0604020202020204" pitchFamily="34" charset="0"/>
              <a:buChar char="•"/>
            </a:pPr>
            <a:r>
              <a:rPr lang="en-US" dirty="0">
                <a:solidFill>
                  <a:srgbClr val="000000"/>
                </a:solidFill>
              </a:rPr>
              <a:t>If any client screening is used at all, it comes in the form of Web Authentication.</a:t>
            </a:r>
          </a:p>
        </p:txBody>
      </p:sp>
    </p:spTree>
    <p:extLst>
      <p:ext uri="{BB962C8B-B14F-4D97-AF65-F5344CB8AC3E}">
        <p14:creationId xmlns:p14="http://schemas.microsoft.com/office/powerpoint/2010/main" val="3237786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Open Authentication</a:t>
            </a:r>
            <a:br>
              <a:rPr lang="en-US" dirty="0"/>
            </a:br>
            <a:r>
              <a:rPr lang="en-US" dirty="0"/>
              <a:t>Creating a WLAN with Open Authentication</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8932451" cy="1846659"/>
          </a:xfrm>
          <a:prstGeom prst="rect">
            <a:avLst/>
          </a:prstGeom>
          <a:noFill/>
        </p:spPr>
        <p:txBody>
          <a:bodyPr wrap="square" rtlCol="0">
            <a:spAutoFit/>
          </a:bodyPr>
          <a:lstStyle/>
          <a:p>
            <a:pPr marL="285750" indent="-285750" eaLnBrk="0" hangingPunct="0">
              <a:buFont typeface="Arial" panose="020B0604020202020204" pitchFamily="34" charset="0"/>
              <a:buChar char="•"/>
            </a:pPr>
            <a:r>
              <a:rPr lang="en-US" sz="1600" dirty="0">
                <a:solidFill>
                  <a:srgbClr val="000000"/>
                </a:solidFill>
              </a:rPr>
              <a:t>Create a new WLAN and map it to the correct VLAN. </a:t>
            </a:r>
          </a:p>
          <a:p>
            <a:pPr marL="285750" indent="-285750" eaLnBrk="0" hangingPunct="0">
              <a:buFont typeface="Arial" panose="020B0604020202020204" pitchFamily="34" charset="0"/>
              <a:buChar char="•"/>
            </a:pPr>
            <a:r>
              <a:rPr lang="en-US" sz="1600" dirty="0">
                <a:solidFill>
                  <a:srgbClr val="000000"/>
                </a:solidFill>
              </a:rPr>
              <a:t>Go to the General tab and enter the SSID string, apply the appropriate controller interface, and change the status to Enabled. </a:t>
            </a:r>
          </a:p>
          <a:p>
            <a:pPr marL="285750" indent="-285750" eaLnBrk="0" hangingPunct="0">
              <a:buFont typeface="Arial" panose="020B0604020202020204" pitchFamily="34" charset="0"/>
              <a:buChar char="•"/>
            </a:pPr>
            <a:r>
              <a:rPr lang="en-US" sz="1600" dirty="0">
                <a:solidFill>
                  <a:srgbClr val="000000"/>
                </a:solidFill>
              </a:rPr>
              <a:t>Next, select the Security tab to configure the WLAN security and user authentication parameters. Select the Layer 2 tab and then use the Layer 2 Security drop-down menu to select None for Open Authentication, as shown in Figure 20-2. </a:t>
            </a:r>
          </a:p>
          <a:p>
            <a:pPr marL="285750" indent="-285750" eaLnBrk="0" hangingPunct="0">
              <a:buFont typeface="Arial" panose="020B0604020202020204" pitchFamily="34" charset="0"/>
              <a:buChar char="•"/>
            </a:pPr>
            <a:r>
              <a:rPr lang="en-US" sz="1600" dirty="0">
                <a:solidFill>
                  <a:srgbClr val="000000"/>
                </a:solidFill>
              </a:rPr>
              <a:t>When you are finished configuring the WLAN, click the Apply button.</a:t>
            </a:r>
          </a:p>
        </p:txBody>
      </p:sp>
      <p:pic>
        <p:nvPicPr>
          <p:cNvPr id="2" name="Picture 1">
            <a:extLst>
              <a:ext uri="{FF2B5EF4-FFF2-40B4-BE49-F238E27FC236}">
                <a16:creationId xmlns:a16="http://schemas.microsoft.com/office/drawing/2014/main" id="{B9CDD950-FC50-4DD9-B673-10049966E253}"/>
              </a:ext>
            </a:extLst>
          </p:cNvPr>
          <p:cNvPicPr>
            <a:picLocks noChangeAspect="1"/>
          </p:cNvPicPr>
          <p:nvPr/>
        </p:nvPicPr>
        <p:blipFill>
          <a:blip r:embed="rId3"/>
          <a:stretch>
            <a:fillRect/>
          </a:stretch>
        </p:blipFill>
        <p:spPr>
          <a:xfrm>
            <a:off x="1487977" y="2571750"/>
            <a:ext cx="5089253" cy="2257638"/>
          </a:xfrm>
          <a:prstGeom prst="rect">
            <a:avLst/>
          </a:prstGeom>
        </p:spPr>
      </p:pic>
    </p:spTree>
    <p:extLst>
      <p:ext uri="{BB962C8B-B14F-4D97-AF65-F5344CB8AC3E}">
        <p14:creationId xmlns:p14="http://schemas.microsoft.com/office/powerpoint/2010/main" val="3170673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920976" cy="731836"/>
          </a:xfrm>
        </p:spPr>
        <p:txBody>
          <a:bodyPr/>
          <a:lstStyle/>
          <a:p>
            <a:r>
              <a:rPr lang="en-US" sz="1600" dirty="0"/>
              <a:t>Open Authentication</a:t>
            </a:r>
            <a:br>
              <a:rPr lang="en-US" dirty="0"/>
            </a:br>
            <a:r>
              <a:rPr lang="en-US" sz="3000" dirty="0"/>
              <a:t>Creating a WLAN with Open Authentication (Cont.)</a:t>
            </a:r>
          </a:p>
        </p:txBody>
      </p:sp>
      <p:sp>
        <p:nvSpPr>
          <p:cNvPr id="5" name="TextBox 4">
            <a:extLst>
              <a:ext uri="{FF2B5EF4-FFF2-40B4-BE49-F238E27FC236}">
                <a16:creationId xmlns:a16="http://schemas.microsoft.com/office/drawing/2014/main" id="{EEC9D1C4-B9E3-489B-800E-BA01649A61D8}"/>
              </a:ext>
            </a:extLst>
          </p:cNvPr>
          <p:cNvSpPr txBox="1"/>
          <p:nvPr/>
        </p:nvSpPr>
        <p:spPr>
          <a:xfrm>
            <a:off x="78545" y="847574"/>
            <a:ext cx="3395077" cy="2554545"/>
          </a:xfrm>
          <a:prstGeom prst="rect">
            <a:avLst/>
          </a:prstGeom>
          <a:noFill/>
        </p:spPr>
        <p:txBody>
          <a:bodyPr wrap="square" rtlCol="0">
            <a:spAutoFit/>
          </a:bodyPr>
          <a:lstStyle/>
          <a:p>
            <a:pPr eaLnBrk="0" hangingPunct="0"/>
            <a:r>
              <a:rPr lang="en-US" sz="1600" dirty="0">
                <a:solidFill>
                  <a:srgbClr val="000000"/>
                </a:solidFill>
              </a:rPr>
              <a:t>You can verify the WLAN and its security settings from the WLANs &gt; Edit General tab, as shown in Figure 20-3 or from the list of WLANs, as shown in Figure 20-4.</a:t>
            </a:r>
          </a:p>
          <a:p>
            <a:pPr eaLnBrk="0" hangingPunct="0"/>
            <a:endParaRPr lang="en-US" sz="1600" dirty="0">
              <a:solidFill>
                <a:srgbClr val="000000"/>
              </a:solidFill>
            </a:endParaRPr>
          </a:p>
          <a:p>
            <a:pPr eaLnBrk="0" hangingPunct="0"/>
            <a:r>
              <a:rPr lang="en-US" sz="1600" dirty="0">
                <a:solidFill>
                  <a:srgbClr val="000000"/>
                </a:solidFill>
              </a:rPr>
              <a:t>In both figures, the Security  Policies field is shown as None. You can also verify that the WLAN status is enabled and active.</a:t>
            </a:r>
          </a:p>
        </p:txBody>
      </p:sp>
      <p:pic>
        <p:nvPicPr>
          <p:cNvPr id="4" name="Picture 3">
            <a:extLst>
              <a:ext uri="{FF2B5EF4-FFF2-40B4-BE49-F238E27FC236}">
                <a16:creationId xmlns:a16="http://schemas.microsoft.com/office/drawing/2014/main" id="{443C6A24-2FC9-4216-9A1F-712C30A45D7B}"/>
              </a:ext>
            </a:extLst>
          </p:cNvPr>
          <p:cNvPicPr>
            <a:picLocks noChangeAspect="1"/>
          </p:cNvPicPr>
          <p:nvPr/>
        </p:nvPicPr>
        <p:blipFill>
          <a:blip r:embed="rId3"/>
          <a:stretch>
            <a:fillRect/>
          </a:stretch>
        </p:blipFill>
        <p:spPr>
          <a:xfrm>
            <a:off x="3635298" y="731837"/>
            <a:ext cx="5124002" cy="2396587"/>
          </a:xfrm>
          <a:prstGeom prst="rect">
            <a:avLst/>
          </a:prstGeom>
        </p:spPr>
      </p:pic>
      <p:pic>
        <p:nvPicPr>
          <p:cNvPr id="6" name="Picture 5">
            <a:extLst>
              <a:ext uri="{FF2B5EF4-FFF2-40B4-BE49-F238E27FC236}">
                <a16:creationId xmlns:a16="http://schemas.microsoft.com/office/drawing/2014/main" id="{4E9A6204-2EA2-47B9-A6AA-4FA57B6F7A02}"/>
              </a:ext>
            </a:extLst>
          </p:cNvPr>
          <p:cNvPicPr>
            <a:picLocks noChangeAspect="1"/>
          </p:cNvPicPr>
          <p:nvPr/>
        </p:nvPicPr>
        <p:blipFill>
          <a:blip r:embed="rId4"/>
          <a:stretch>
            <a:fillRect/>
          </a:stretch>
        </p:blipFill>
        <p:spPr>
          <a:xfrm>
            <a:off x="3681253" y="3318034"/>
            <a:ext cx="5032091" cy="1364442"/>
          </a:xfrm>
          <a:prstGeom prst="rect">
            <a:avLst/>
          </a:prstGeom>
        </p:spPr>
      </p:pic>
    </p:spTree>
    <p:extLst>
      <p:ext uri="{BB962C8B-B14F-4D97-AF65-F5344CB8AC3E}">
        <p14:creationId xmlns:p14="http://schemas.microsoft.com/office/powerpoint/2010/main" val="1229424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26024" y="258905"/>
            <a:ext cx="7598042" cy="1351755"/>
          </a:xfrm>
        </p:spPr>
        <p:txBody>
          <a:bodyPr/>
          <a:lstStyle/>
          <a:p>
            <a:r>
              <a:rPr lang="en-US" sz="4800" dirty="0">
                <a:solidFill>
                  <a:schemeClr val="accent5">
                    <a:lumMod val="40000"/>
                    <a:lumOff val="60000"/>
                  </a:schemeClr>
                </a:solidFill>
              </a:rPr>
              <a:t>Authenticating with Pre-Shared Key</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677265"/>
            <a:ext cx="8277832"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To secure wireless connections on a WLAN, you can leverage one of the Wi-Fi Protected Access (WPA) versions: WPA (also known as WPA1), WPA2, or WPA3.</a:t>
            </a:r>
          </a:p>
          <a:p>
            <a:pPr marL="285750" indent="-285750">
              <a:buFont typeface="Arial" panose="020B0604020202020204" pitchFamily="34" charset="0"/>
              <a:buChar char="•"/>
            </a:pPr>
            <a:r>
              <a:rPr lang="en-US" sz="1600" dirty="0">
                <a:solidFill>
                  <a:schemeClr val="accent5">
                    <a:lumMod val="40000"/>
                    <a:lumOff val="60000"/>
                  </a:schemeClr>
                </a:solidFill>
              </a:rPr>
              <a:t>Each version is certified by the Wi-Fi Alliance so that wireless clients and APs using the same version are known to be compatible. </a:t>
            </a:r>
          </a:p>
          <a:p>
            <a:pPr marL="285750" indent="-285750">
              <a:buFont typeface="Arial" panose="020B0604020202020204" pitchFamily="34" charset="0"/>
              <a:buChar char="•"/>
            </a:pPr>
            <a:r>
              <a:rPr lang="en-US" sz="1600" dirty="0">
                <a:solidFill>
                  <a:schemeClr val="accent5">
                    <a:lumMod val="40000"/>
                    <a:lumOff val="60000"/>
                  </a:schemeClr>
                </a:solidFill>
              </a:rPr>
              <a:t>The WPA versions also specify encryption and data integrity methods to protect data passing over the wireless connections.</a:t>
            </a:r>
          </a:p>
          <a:p>
            <a:pPr marL="285750" indent="-285750">
              <a:buFont typeface="Arial" panose="020B0604020202020204" pitchFamily="34" charset="0"/>
              <a:buChar char="•"/>
            </a:pPr>
            <a:r>
              <a:rPr lang="en-US" sz="1600" dirty="0">
                <a:solidFill>
                  <a:schemeClr val="accent5">
                    <a:lumMod val="40000"/>
                    <a:lumOff val="60000"/>
                  </a:schemeClr>
                </a:solidFill>
              </a:rPr>
              <a:t>All three WPA versions support two client authentication modes, Pre-Shared Key (PSK) or 802.1x, depending on the scale of the deployment. </a:t>
            </a:r>
          </a:p>
        </p:txBody>
      </p:sp>
    </p:spTree>
    <p:custDataLst>
      <p:tags r:id="rId1"/>
    </p:custDataLst>
    <p:extLst>
      <p:ext uri="{BB962C8B-B14F-4D97-AF65-F5344CB8AC3E}">
        <p14:creationId xmlns:p14="http://schemas.microsoft.com/office/powerpoint/2010/main" val="46022794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Authenticating with Pre-Shared Key</a:t>
            </a:r>
            <a:br>
              <a:rPr lang="en-US" dirty="0"/>
            </a:br>
            <a:r>
              <a:rPr lang="en-US" dirty="0"/>
              <a:t>Wi-Fi Protected Access PSK</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8949077" cy="3908762"/>
          </a:xfrm>
          <a:prstGeom prst="rect">
            <a:avLst/>
          </a:prstGeom>
          <a:noFill/>
        </p:spPr>
        <p:txBody>
          <a:bodyPr wrap="square" rtlCol="0">
            <a:spAutoFit/>
          </a:bodyPr>
          <a:lstStyle/>
          <a:p>
            <a:pPr eaLnBrk="0" hangingPunct="0"/>
            <a:r>
              <a:rPr lang="en-US" sz="1600" dirty="0">
                <a:solidFill>
                  <a:srgbClr val="000000"/>
                </a:solidFill>
              </a:rPr>
              <a:t>To secure wireless connections on a WLAN, you can leverage one of the Wi-Fi Protected Access (WPA) versions: WPA (also known as WPA1), WPA2, or WPA3. The WPA versions also specify encryption and data integrity methods to protect data passing over the wireless connections.</a:t>
            </a:r>
          </a:p>
          <a:p>
            <a:pPr eaLnBrk="0" hangingPunct="0"/>
            <a:endParaRPr lang="en-US" sz="1600" dirty="0">
              <a:solidFill>
                <a:srgbClr val="000000"/>
              </a:solidFill>
            </a:endParaRPr>
          </a:p>
          <a:p>
            <a:pPr eaLnBrk="0" hangingPunct="0"/>
            <a:r>
              <a:rPr lang="en-US" sz="1600" dirty="0">
                <a:solidFill>
                  <a:srgbClr val="000000"/>
                </a:solidFill>
              </a:rPr>
              <a:t>All three WPA versions support two client authentication modes, Pre-Shared Key (PSK) or 802.1x, depending on the scale of the deployment. These are also known as personal mode and enterprise mode, respectively. </a:t>
            </a:r>
          </a:p>
          <a:p>
            <a:pPr eaLnBrk="0" hangingPunct="0"/>
            <a:endParaRPr lang="en-US" sz="1600" dirty="0">
              <a:solidFill>
                <a:srgbClr val="000000"/>
              </a:solidFill>
            </a:endParaRPr>
          </a:p>
          <a:p>
            <a:pPr eaLnBrk="0" hangingPunct="0"/>
            <a:r>
              <a:rPr lang="en-US" sz="1500" dirty="0">
                <a:solidFill>
                  <a:srgbClr val="000000"/>
                </a:solidFill>
              </a:rPr>
              <a:t>Personal mode:</a:t>
            </a:r>
          </a:p>
          <a:p>
            <a:pPr marL="285750" indent="-285750" eaLnBrk="0" hangingPunct="0">
              <a:buFont typeface="Arial" panose="020B0604020202020204" pitchFamily="34" charset="0"/>
              <a:buChar char="•"/>
            </a:pPr>
            <a:r>
              <a:rPr lang="en-US" sz="1500" dirty="0">
                <a:solidFill>
                  <a:srgbClr val="000000"/>
                </a:solidFill>
              </a:rPr>
              <a:t> A key string must be shared or configured on every client and AP before the clients can connect to the wireless network. </a:t>
            </a:r>
          </a:p>
          <a:p>
            <a:pPr marL="285750" indent="-285750" eaLnBrk="0" hangingPunct="0">
              <a:buFont typeface="Arial" panose="020B0604020202020204" pitchFamily="34" charset="0"/>
              <a:buChar char="•"/>
            </a:pPr>
            <a:r>
              <a:rPr lang="en-US" sz="1500" dirty="0">
                <a:solidFill>
                  <a:srgbClr val="000000"/>
                </a:solidFill>
              </a:rPr>
              <a:t>The pre-shared key is normally kept confidential so that unauthorized users have no knowledge of it.</a:t>
            </a:r>
          </a:p>
          <a:p>
            <a:pPr marL="285750" indent="-285750" eaLnBrk="0" hangingPunct="0">
              <a:buFont typeface="Arial" panose="020B0604020202020204" pitchFamily="34" charset="0"/>
              <a:buChar char="•"/>
            </a:pPr>
            <a:r>
              <a:rPr lang="en-US" sz="1500" dirty="0">
                <a:solidFill>
                  <a:srgbClr val="000000"/>
                </a:solidFill>
              </a:rPr>
              <a:t>Clients and APs work through a four-way handshake procedure that uses the pre-shared key string to construct and exchange encryption key material that can be openly exchanged. When that process is successful, the AP can authenticate the client, and the two can secure data frames that are sent over the air.</a:t>
            </a:r>
          </a:p>
        </p:txBody>
      </p:sp>
    </p:spTree>
    <p:extLst>
      <p:ext uri="{BB962C8B-B14F-4D97-AF65-F5344CB8AC3E}">
        <p14:creationId xmlns:p14="http://schemas.microsoft.com/office/powerpoint/2010/main" val="2367117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Authenticating with Pre-Shared Key</a:t>
            </a:r>
            <a:br>
              <a:rPr lang="en-US" dirty="0"/>
            </a:br>
            <a:r>
              <a:rPr lang="en-US" dirty="0"/>
              <a:t>Simultaneous Authentication of Equals (SAE)</a:t>
            </a:r>
            <a:endParaRPr lang="en-US" sz="2400" dirty="0"/>
          </a:p>
        </p:txBody>
      </p:sp>
      <p:sp>
        <p:nvSpPr>
          <p:cNvPr id="5" name="TextBox 4">
            <a:extLst>
              <a:ext uri="{FF2B5EF4-FFF2-40B4-BE49-F238E27FC236}">
                <a16:creationId xmlns:a16="http://schemas.microsoft.com/office/drawing/2014/main" id="{EEC9D1C4-B9E3-489B-800E-BA01649A61D8}"/>
              </a:ext>
            </a:extLst>
          </p:cNvPr>
          <p:cNvSpPr txBox="1"/>
          <p:nvPr/>
        </p:nvSpPr>
        <p:spPr>
          <a:xfrm>
            <a:off x="78545" y="731837"/>
            <a:ext cx="8949077" cy="3785652"/>
          </a:xfrm>
          <a:prstGeom prst="rect">
            <a:avLst/>
          </a:prstGeom>
          <a:noFill/>
        </p:spPr>
        <p:txBody>
          <a:bodyPr wrap="square" rtlCol="0">
            <a:spAutoFit/>
          </a:bodyPr>
          <a:lstStyle/>
          <a:p>
            <a:pPr eaLnBrk="0" hangingPunct="0"/>
            <a:r>
              <a:rPr lang="en-US" sz="1600" dirty="0">
                <a:solidFill>
                  <a:srgbClr val="000000"/>
                </a:solidFill>
              </a:rPr>
              <a:t>With WPA-Personal and WPA2-Personal modes, a malicious user can eavesdrop and capture the four-way handshake between a client and an AP. A dictionary attack can be used to automate the guessing of the pre-shared key. If successful, the malicious user can then decrypt the wireless data or even join the network, posing as a legitimate user.</a:t>
            </a:r>
          </a:p>
          <a:p>
            <a:pPr eaLnBrk="0" hangingPunct="0"/>
            <a:endParaRPr lang="en-US" sz="1600" dirty="0">
              <a:solidFill>
                <a:srgbClr val="000000"/>
              </a:solidFill>
            </a:endParaRPr>
          </a:p>
          <a:p>
            <a:pPr eaLnBrk="0" hangingPunct="0"/>
            <a:r>
              <a:rPr lang="en-US" sz="1600" dirty="0">
                <a:solidFill>
                  <a:srgbClr val="000000"/>
                </a:solidFill>
              </a:rPr>
              <a:t>WPA3-Personal avoids such an attack by strengthening the key exchange between clients and APs through a method known as Simultaneous Authentication of Equals (SAE). Rather than a client authenticating against a server or AP, the client and AP can initiate the authentication process equally and even simultaneously.</a:t>
            </a:r>
          </a:p>
          <a:p>
            <a:pPr eaLnBrk="0" hangingPunct="0"/>
            <a:endParaRPr lang="en-US" sz="1600" dirty="0">
              <a:solidFill>
                <a:srgbClr val="000000"/>
              </a:solidFill>
            </a:endParaRPr>
          </a:p>
          <a:p>
            <a:pPr eaLnBrk="0" hangingPunct="0"/>
            <a:r>
              <a:rPr lang="en-US" sz="1600" dirty="0">
                <a:solidFill>
                  <a:srgbClr val="000000"/>
                </a:solidFill>
              </a:rPr>
              <a:t>Even if a password or key is compromised, WPA3-Personal offers forward secrecy, which prevents attackers from being able to use a key to unencrypt data that has already been transmitted over the air.</a:t>
            </a:r>
          </a:p>
          <a:p>
            <a:pPr eaLnBrk="0" hangingPunct="0"/>
            <a:r>
              <a:rPr lang="en-US" sz="1600" dirty="0">
                <a:solidFill>
                  <a:srgbClr val="000000"/>
                </a:solidFill>
              </a:rPr>
              <a:t> </a:t>
            </a:r>
          </a:p>
          <a:p>
            <a:pPr eaLnBrk="0" hangingPunct="0"/>
            <a:r>
              <a:rPr lang="en-US" sz="1600" dirty="0">
                <a:solidFill>
                  <a:srgbClr val="000000"/>
                </a:solidFill>
              </a:rPr>
              <a:t>The personal mode of any WPA version is usually easy to deploy in a small environment.</a:t>
            </a:r>
            <a:endParaRPr lang="en-US" sz="1500" dirty="0">
              <a:solidFill>
                <a:srgbClr val="000000"/>
              </a:solidFill>
            </a:endParaRPr>
          </a:p>
        </p:txBody>
      </p:sp>
    </p:spTree>
    <p:extLst>
      <p:ext uri="{BB962C8B-B14F-4D97-AF65-F5344CB8AC3E}">
        <p14:creationId xmlns:p14="http://schemas.microsoft.com/office/powerpoint/2010/main" val="2464092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5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25960</TotalTime>
  <Words>2781</Words>
  <Application>Microsoft Office PowerPoint</Application>
  <PresentationFormat>On-screen Show (16:9)</PresentationFormat>
  <Paragraphs>183</Paragraphs>
  <Slides>31</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CiscoSans ExtraLight</vt:lpstr>
      <vt:lpstr>Default Theme</vt:lpstr>
      <vt:lpstr>Chapter 20: Authenticating Wireless Clients</vt:lpstr>
      <vt:lpstr>Chapter 20 Content</vt:lpstr>
      <vt:lpstr>Open Authentication</vt:lpstr>
      <vt:lpstr>Open Authentication Open Authentication</vt:lpstr>
      <vt:lpstr>Open Authentication Creating a WLAN with Open Authentication</vt:lpstr>
      <vt:lpstr>Open Authentication Creating a WLAN with Open Authentication (Cont.)</vt:lpstr>
      <vt:lpstr>Authenticating with Pre-Shared Key</vt:lpstr>
      <vt:lpstr>Authenticating with Pre-Shared Key Wi-Fi Protected Access PSK</vt:lpstr>
      <vt:lpstr>Authenticating with Pre-Shared Key Simultaneous Authentication of Equals (SAE)</vt:lpstr>
      <vt:lpstr>Authenticating with Pre-Shared Key Configuring PSK</vt:lpstr>
      <vt:lpstr>Authenticating with Pre-Shared Key Verifying PSK</vt:lpstr>
      <vt:lpstr>Authenticating with EAP</vt:lpstr>
      <vt:lpstr>Authenticating with EAP 802.1x Client Authentication Roles</vt:lpstr>
      <vt:lpstr>Authenticating with EAP Configuring EAP-Based Authentication with External RADIUS Servers </vt:lpstr>
      <vt:lpstr>Authenticating with EAP Configuring EAP-Based Authentication with External RADIUS Servers (Cont.)</vt:lpstr>
      <vt:lpstr>Authenticating with EAP Configuring EAP-Based Authentication with External RADIUS Servers (Cont.)</vt:lpstr>
      <vt:lpstr>Authenticating with EAP Configuring EAP-Based Authentication with External RADIUS Servers (Cont.)</vt:lpstr>
      <vt:lpstr>Authenticating with EAP Configuring EAP-Based Authentication with Local EAP</vt:lpstr>
      <vt:lpstr>Authenticating with EAP Configuring EAP-Based Authentication with Local EAP (Cont.)</vt:lpstr>
      <vt:lpstr>Authenticating with EAP Configure WLAN to Local EAP</vt:lpstr>
      <vt:lpstr>Authenticating with EAP Verifying Configuration</vt:lpstr>
      <vt:lpstr>Authenticating with WebAuth</vt:lpstr>
      <vt:lpstr>Authenticating with WebAuth Local Web Authentication</vt:lpstr>
      <vt:lpstr>Authenticating with WebAuth Configure WebAuth on WLAN</vt:lpstr>
      <vt:lpstr>Authenticating with WebAuth Configure WebAuth on WLAN (Cont.)</vt:lpstr>
      <vt:lpstr>Authenticating with WebAuth Configure WebAuth on WLAN (Cont.)</vt:lpstr>
      <vt:lpstr>Authenticating with WebAuth Verifying WebAuth on a WLAN</vt:lpstr>
      <vt:lpstr>Prepare for the Exam</vt:lpstr>
      <vt:lpstr>Prepare for the Exam Key Topics for Chapter 20</vt:lpstr>
      <vt:lpstr>Prepare for the Exam Key Terms for Chapter 20</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Sue Livingston -X (suliving - UNICON INC at Cisco)</cp:lastModifiedBy>
  <cp:revision>555</cp:revision>
  <dcterms:created xsi:type="dcterms:W3CDTF">2019-10-18T06:21:22Z</dcterms:created>
  <dcterms:modified xsi:type="dcterms:W3CDTF">2020-02-21T18:30:48Z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